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2.svg" ContentType="image/svg+xml"/>
  <Override PartName="/ppt/media/image14.svg" ContentType="image/svg+xml"/>
  <Override PartName="/ppt/media/image16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33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.svg" ContentType="image/svg+xml"/>
  <Override PartName="/ppt/media/image50.svg" ContentType="image/svg+xml"/>
  <Override PartName="/ppt/media/image52.svg" ContentType="image/svg+xml"/>
  <Override PartName="/ppt/media/image53.svg" ContentType="image/svg+xml"/>
  <Override PartName="/ppt/media/image67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5" r:id="rId22"/>
    <p:sldId id="276" r:id="rId23"/>
    <p:sldId id="277" r:id="rId24"/>
    <p:sldId id="272" r:id="rId25"/>
    <p:sldId id="273" r:id="rId26"/>
  </p:sldIdLst>
  <p:sldSz cx="12192000" cy="6858000"/>
  <p:notesSz cx="6858000" cy="12192000"/>
  <p:embeddedFontLst>
    <p:embeddedFont>
      <p:font typeface="Noto Sans SC" panose="020B0200000000000000" pitchFamily="34" charset="-122"/>
      <p:regular r:id="rId30"/>
    </p:embeddedFont>
    <p:embeddedFont>
      <p:font typeface="Noto Sans SC" panose="020B0200000000000000" pitchFamily="34" charset="-120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  <p:embeddedFont>
      <p:font typeface="等线" panose="02010600030101010101" charset="-122"/>
      <p:regular r:id="rId3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svg"/><Relationship Id="rId8" Type="http://schemas.openxmlformats.org/officeDocument/2006/relationships/image" Target="../media/image41.png"/><Relationship Id="rId7" Type="http://schemas.openxmlformats.org/officeDocument/2006/relationships/image" Target="../media/image40.svg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0.svg"/><Relationship Id="rId7" Type="http://schemas.openxmlformats.org/officeDocument/2006/relationships/image" Target="../media/image49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4.png"/><Relationship Id="rId3" Type="http://schemas.openxmlformats.org/officeDocument/2006/relationships/image" Target="../media/image53.svg"/><Relationship Id="rId2" Type="http://schemas.openxmlformats.org/officeDocument/2006/relationships/image" Target="../media/image52.svg"/><Relationship Id="rId1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0.jpeg"/><Relationship Id="rId1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1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4.jpeg"/><Relationship Id="rId1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7.svg"/><Relationship Id="rId2" Type="http://schemas.openxmlformats.org/officeDocument/2006/relationships/image" Target="../media/image6.png"/><Relationship Id="rId1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A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51000" y="3228340"/>
            <a:ext cx="5850890" cy="418465"/>
          </a:xfrm>
          <a:prstGeom prst="roundRect">
            <a:avLst>
              <a:gd name="adj" fmla="val 50000"/>
            </a:avLst>
          </a:prstGeom>
          <a:solidFill>
            <a:srgbClr val="93FF73"/>
          </a:solidFill>
        </p:spPr>
      </p:sp>
      <p:sp>
        <p:nvSpPr>
          <p:cNvPr id="3" name="Text 1"/>
          <p:cNvSpPr/>
          <p:nvPr/>
        </p:nvSpPr>
        <p:spPr>
          <a:xfrm>
            <a:off x="1651000" y="3228340"/>
            <a:ext cx="5850890" cy="418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1:32:47-d2sggnu1bb2p4onbolvg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32973" y="1149267"/>
            <a:ext cx="9363047" cy="45039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8285" y="1442720"/>
            <a:ext cx="6096000" cy="17018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一键去雾：从暗通道到导向滤波复现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614285" y="3583305"/>
            <a:ext cx="1419225" cy="1419225"/>
          </a:xfrm>
          <a:prstGeom prst="ellipse">
            <a:avLst/>
          </a:prstGeom>
          <a:solidFill>
            <a:srgbClr val="FCEC73"/>
          </a:solidFill>
        </p:spPr>
      </p:sp>
      <p:sp>
        <p:nvSpPr>
          <p:cNvPr id="7" name="Text 4"/>
          <p:cNvSpPr/>
          <p:nvPr/>
        </p:nvSpPr>
        <p:spPr>
          <a:xfrm>
            <a:off x="7614285" y="3583305"/>
            <a:ext cx="1419225" cy="14192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769110" y="3266440"/>
            <a:ext cx="1898015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汇报人：</a:t>
            </a:r>
            <a:r>
              <a:rPr lang="zh-CN" altLang="en-US" sz="16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吴俊豪</a:t>
            </a:r>
            <a:endParaRPr lang="zh-CN" altLang="en-US" sz="1600" b="1" dirty="0">
              <a:solidFill>
                <a:srgbClr val="00000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00125" y="635"/>
            <a:ext cx="164465" cy="514477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11" name="Text 8"/>
          <p:cNvSpPr/>
          <p:nvPr/>
        </p:nvSpPr>
        <p:spPr>
          <a:xfrm>
            <a:off x="1000125" y="635"/>
            <a:ext cx="164465" cy="51447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13" name="Text 10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15" name="Text 12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17" name="Text 14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19" name="Text 16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21" name="Text 18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23" name="Text 20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25" name="Text 22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509760" y="1137920"/>
            <a:ext cx="1480820" cy="3132455"/>
          </a:xfrm>
          <a:custGeom>
            <a:avLst/>
            <a:gdLst/>
            <a:ahLst/>
            <a:cxnLst/>
            <a:rect l="l" t="t" r="r" b="b"/>
            <a:pathLst>
              <a:path w="1480820" h="3132455">
                <a:moveTo>
                  <a:pt x="870585" y="0"/>
                </a:moveTo>
                <a:lnTo>
                  <a:pt x="1477010" y="0"/>
                </a:lnTo>
                <a:lnTo>
                  <a:pt x="1480820" y="3124835"/>
                </a:lnTo>
                <a:lnTo>
                  <a:pt x="0" y="3132455"/>
                </a:lnTo>
                <a:lnTo>
                  <a:pt x="870585" y="2251075"/>
                </a:lnTo>
                <a:lnTo>
                  <a:pt x="870585" y="0"/>
                </a:lnTo>
                <a:close/>
              </a:path>
            </a:pathLst>
          </a:custGeom>
          <a:solidFill>
            <a:srgbClr val="93FF73"/>
          </a:solidFill>
        </p:spPr>
      </p:sp>
      <p:sp>
        <p:nvSpPr>
          <p:cNvPr id="27" name="Text 24"/>
          <p:cNvSpPr/>
          <p:nvPr/>
        </p:nvSpPr>
        <p:spPr>
          <a:xfrm>
            <a:off x="9509760" y="1137920"/>
            <a:ext cx="1480820" cy="3132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638155" y="358584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</p:spPr>
      </p:sp>
      <p:sp>
        <p:nvSpPr>
          <p:cNvPr id="29" name="Text 26"/>
          <p:cNvSpPr/>
          <p:nvPr/>
        </p:nvSpPr>
        <p:spPr>
          <a:xfrm>
            <a:off x="10638155" y="3585845"/>
            <a:ext cx="352425" cy="680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638155" y="292290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</p:spPr>
      </p:sp>
      <p:sp>
        <p:nvSpPr>
          <p:cNvPr id="31" name="Text 28"/>
          <p:cNvSpPr/>
          <p:nvPr/>
        </p:nvSpPr>
        <p:spPr>
          <a:xfrm>
            <a:off x="10638155" y="2922905"/>
            <a:ext cx="352425" cy="680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10638155" y="224218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</p:spPr>
      </p:sp>
      <p:sp>
        <p:nvSpPr>
          <p:cNvPr id="33" name="Text 30"/>
          <p:cNvSpPr/>
          <p:nvPr/>
        </p:nvSpPr>
        <p:spPr>
          <a:xfrm>
            <a:off x="10638155" y="2242185"/>
            <a:ext cx="352425" cy="680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10638155" y="1136015"/>
            <a:ext cx="352425" cy="1125855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</p:spPr>
      </p:sp>
      <p:sp>
        <p:nvSpPr>
          <p:cNvPr id="35" name="Text 32"/>
          <p:cNvSpPr/>
          <p:nvPr/>
        </p:nvSpPr>
        <p:spPr>
          <a:xfrm>
            <a:off x="10638155" y="1136015"/>
            <a:ext cx="352425" cy="11258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097270" y="4264025"/>
            <a:ext cx="6095365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37" name="Text 34"/>
          <p:cNvSpPr/>
          <p:nvPr/>
        </p:nvSpPr>
        <p:spPr>
          <a:xfrm>
            <a:off x="6097270" y="4264025"/>
            <a:ext cx="6095365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8" name="Image 1" descr="https://kimi-img.moonshot.cn/pub/slides/slides_tmpl/image/25-09-04-11:32:47-d2sggnu1bb2p4onbolv0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6670" y="1423670"/>
            <a:ext cx="2600325" cy="1971675"/>
          </a:xfrm>
          <a:prstGeom prst="rect">
            <a:avLst/>
          </a:prstGeom>
        </p:spPr>
      </p:pic>
      <p:pic>
        <p:nvPicPr>
          <p:cNvPr id="39" name="Image 2" descr="https://kimi-img.moonshot.cn/pub/slides/slides_tmpl/image/25-09-04-11:32:47-d2sggnu1bb2p4onboltg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0550" y="5182870"/>
            <a:ext cx="3030220" cy="548005"/>
          </a:xfrm>
          <a:prstGeom prst="rect">
            <a:avLst/>
          </a:prstGeom>
        </p:spPr>
      </p:pic>
      <p:pic>
        <p:nvPicPr>
          <p:cNvPr id="40" name="Image 3" descr="https://kimi-img.moonshot.cn/pub/slides/slides_tmpl/image/25-09-04-11:32:47-d2sggnu1bb2p4onbolug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6370" y="3733800"/>
            <a:ext cx="4178935" cy="543560"/>
          </a:xfrm>
          <a:prstGeom prst="rect">
            <a:avLst/>
          </a:prstGeom>
        </p:spPr>
      </p:pic>
      <p:pic>
        <p:nvPicPr>
          <p:cNvPr id="41" name="Image 4" descr="https://kimi-img.moonshot.cn/pub/slides/slides_tmpl/image/25-09-04-11:32:47-d2sggnu1bb2p4onbolu0.sv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72500" y="5738495"/>
            <a:ext cx="6398260" cy="10502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40640" y="1714500"/>
            <a:ext cx="12244070" cy="5194935"/>
          </a:xfrm>
          <a:custGeom>
            <a:avLst/>
            <a:gdLst/>
            <a:ahLst/>
            <a:cxnLst/>
            <a:rect l="l" t="t" r="r" b="b"/>
            <a:pathLst>
              <a:path w="12244070" h="5194935">
                <a:moveTo>
                  <a:pt x="14605" y="5194935"/>
                </a:moveTo>
                <a:lnTo>
                  <a:pt x="14605" y="3610795"/>
                </a:lnTo>
                <a:lnTo>
                  <a:pt x="706120" y="3161913"/>
                </a:lnTo>
                <a:lnTo>
                  <a:pt x="5085715" y="3161913"/>
                </a:lnTo>
                <a:lnTo>
                  <a:pt x="5287645" y="1085594"/>
                </a:lnTo>
                <a:lnTo>
                  <a:pt x="6226175" y="0"/>
                </a:lnTo>
                <a:lnTo>
                  <a:pt x="8693785" y="485175"/>
                </a:lnTo>
                <a:lnTo>
                  <a:pt x="10461625" y="130526"/>
                </a:lnTo>
                <a:lnTo>
                  <a:pt x="12244070" y="130526"/>
                </a:lnTo>
                <a:lnTo>
                  <a:pt x="12244070" y="5137631"/>
                </a:lnTo>
                <a:lnTo>
                  <a:pt x="0" y="5137631"/>
                </a:lnTo>
                <a:lnTo>
                  <a:pt x="21590" y="5144635"/>
                </a:lnTo>
                <a:lnTo>
                  <a:pt x="14605" y="5194935"/>
                </a:lnTo>
                <a:close/>
              </a:path>
            </a:pathLst>
          </a:custGeom>
          <a:solidFill>
            <a:srgbClr val="D9D9D9"/>
          </a:solidFill>
        </p:spPr>
      </p:sp>
      <p:sp>
        <p:nvSpPr>
          <p:cNvPr id="5" name="Text 3"/>
          <p:cNvSpPr/>
          <p:nvPr/>
        </p:nvSpPr>
        <p:spPr>
          <a:xfrm>
            <a:off x="-40640" y="1714500"/>
            <a:ext cx="12244070" cy="51949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0"/>
            <a:ext cx="12192000" cy="1163320"/>
          </a:xfrm>
          <a:prstGeom prst="rect">
            <a:avLst/>
          </a:prstGeom>
          <a:solidFill>
            <a:srgbClr val="36D579"/>
          </a:solidFill>
        </p:spPr>
      </p:sp>
      <p:sp>
        <p:nvSpPr>
          <p:cNvPr id="7" name="Text 5"/>
          <p:cNvSpPr/>
          <p:nvPr/>
        </p:nvSpPr>
        <p:spPr>
          <a:xfrm>
            <a:off x="0" y="0"/>
            <a:ext cx="12192000" cy="11633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04265" y="1628140"/>
            <a:ext cx="5008245" cy="4923155"/>
          </a:xfrm>
          <a:prstGeom prst="ellipse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04265" y="1628140"/>
            <a:ext cx="5008245" cy="49231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12510" y="1628140"/>
            <a:ext cx="5008245" cy="4923155"/>
          </a:xfrm>
          <a:prstGeom prst="ellipse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112510" y="1628140"/>
            <a:ext cx="5008245" cy="49231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34645" y="271780"/>
            <a:ext cx="8483600" cy="6115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模块化函数设计与接口约定</a:t>
            </a:r>
            <a:endParaRPr lang="en-US" sz="1600" dirty="0"/>
          </a:p>
        </p:txBody>
      </p:sp>
      <p:pic>
        <p:nvPicPr>
          <p:cNvPr id="13" name="Image 0" descr="https://kimi-img.moonshot.cn/pub/slides/slides_tmpl/image/25-09-04-11:32:48-d2sggo61bb2p4onbomd0.sv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6875" y="1718310"/>
            <a:ext cx="1057275" cy="1047750"/>
          </a:xfrm>
          <a:prstGeom prst="rect">
            <a:avLst/>
          </a:prstGeom>
        </p:spPr>
      </p:pic>
      <p:pic>
        <p:nvPicPr>
          <p:cNvPr id="14" name="Image 1" descr="https://kimi-img.moonshot.cn/pub/slides/slides_tmpl/image/25-09-04-11:32:48-d2sggo61bb2p4onbomd0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0800000">
            <a:off x="10455275" y="1361440"/>
            <a:ext cx="1492885" cy="1479550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455295" y="3465195"/>
            <a:ext cx="1200785" cy="1200785"/>
          </a:xfrm>
          <a:prstGeom prst="ellipse">
            <a:avLst/>
          </a:prstGeom>
          <a:solidFill>
            <a:srgbClr val="36D579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455295" y="3465195"/>
            <a:ext cx="1200785" cy="12007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0455275" y="3465195"/>
            <a:ext cx="1200785" cy="1200785"/>
          </a:xfrm>
          <a:prstGeom prst="ellipse">
            <a:avLst/>
          </a:prstGeom>
          <a:solidFill>
            <a:srgbClr val="36D579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455275" y="3465195"/>
            <a:ext cx="1200785" cy="12007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2" descr="https://kimi-img.moonshot.cn/pub/slides/slides_tmpl/image/25-09-04-11:32:48-d2sggo61bb2p4onbomf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070" y="3696970"/>
            <a:ext cx="736600" cy="73660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9-04-11:32:48-d2sggo61bb2p4onbome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9745" y="3667125"/>
            <a:ext cx="815340" cy="81534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 flipV="1">
            <a:off x="0" y="1133475"/>
            <a:ext cx="12191365" cy="76200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0" y="1133475"/>
            <a:ext cx="12191365" cy="76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400050" y="6406515"/>
            <a:ext cx="144792" cy="144780"/>
          </a:xfrm>
          <a:prstGeom prst="ellipse">
            <a:avLst/>
          </a:prstGeom>
          <a:solidFill>
            <a:srgbClr val="36D579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400050" y="6406515"/>
            <a:ext cx="144792" cy="144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639439" y="6406515"/>
            <a:ext cx="144792" cy="144780"/>
          </a:xfrm>
          <a:prstGeom prst="ellipse">
            <a:avLst/>
          </a:prstGeom>
          <a:solidFill>
            <a:srgbClr val="36D579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26" name="Text 20"/>
          <p:cNvSpPr/>
          <p:nvPr/>
        </p:nvSpPr>
        <p:spPr>
          <a:xfrm>
            <a:off x="639439" y="6406515"/>
            <a:ext cx="144792" cy="144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>
            <a:off x="878828" y="6406515"/>
            <a:ext cx="144792" cy="144780"/>
          </a:xfrm>
          <a:prstGeom prst="ellipse">
            <a:avLst/>
          </a:prstGeom>
          <a:solidFill>
            <a:srgbClr val="36D579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28" name="Text 22"/>
          <p:cNvSpPr/>
          <p:nvPr/>
        </p:nvSpPr>
        <p:spPr>
          <a:xfrm>
            <a:off x="878828" y="6406515"/>
            <a:ext cx="144792" cy="144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2098675" y="2648585"/>
            <a:ext cx="2242820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模块化设计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2084705" y="3440430"/>
            <a:ext cx="3075305" cy="166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复现代码采用模块化设计，将暗通道、大气光、透射率估计、导向滤波和图像复原等步骤封装为独立函数，便于管理和复用。每个函数都有明确的输入输出接口，避免了数据类型和通道顺序的混淆。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7098665" y="2648585"/>
            <a:ext cx="2242820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主函数功能</a:t>
            </a:r>
            <a:endParaRPr lang="en-US" sz="1600" dirty="0"/>
          </a:p>
        </p:txBody>
      </p:sp>
      <p:sp>
        <p:nvSpPr>
          <p:cNvPr id="32" name="Text 26"/>
          <p:cNvSpPr/>
          <p:nvPr/>
        </p:nvSpPr>
        <p:spPr>
          <a:xfrm>
            <a:off x="7084695" y="3440430"/>
            <a:ext cx="3075305" cy="1387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主函数提供了一键调用的功能，支持从命令行运行，并允许用户自定义保存路径。这种设计使得代码易于使用，即使是没有深入了解算法细节的用户也能快速上手。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9229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922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2061210"/>
            <a:ext cx="12192000" cy="4796790"/>
          </a:xfrm>
          <a:prstGeom prst="rect">
            <a:avLst/>
          </a:prstGeom>
          <a:solidFill>
            <a:srgbClr val="FCEC73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0" y="2061210"/>
            <a:ext cx="12192000" cy="47967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54405" y="911225"/>
            <a:ext cx="10591800" cy="5630545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7" name="Text 5"/>
          <p:cNvSpPr/>
          <p:nvPr/>
        </p:nvSpPr>
        <p:spPr>
          <a:xfrm>
            <a:off x="954405" y="911225"/>
            <a:ext cx="10591800" cy="5630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0075" y="484505"/>
            <a:ext cx="10591800" cy="5840095"/>
          </a:xfrm>
          <a:prstGeom prst="rec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00075" y="484505"/>
            <a:ext cx="10591800" cy="58400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flipH="1">
            <a:off x="3347085" y="3288665"/>
            <a:ext cx="0" cy="2712720"/>
          </a:xfrm>
          <a:prstGeom prst="line">
            <a:avLst/>
          </a:prstGeom>
          <a:noFill/>
          <a:ln w="381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 flipH="1">
            <a:off x="5904865" y="3288665"/>
            <a:ext cx="0" cy="2712720"/>
          </a:xfrm>
          <a:prstGeom prst="line">
            <a:avLst/>
          </a:prstGeom>
          <a:noFill/>
          <a:ln w="381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 flipH="1">
            <a:off x="8425180" y="3288665"/>
            <a:ext cx="0" cy="2712720"/>
          </a:xfrm>
          <a:prstGeom prst="line">
            <a:avLst/>
          </a:prstGeom>
          <a:noFill/>
          <a:ln w="381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626745" y="518160"/>
            <a:ext cx="10534650" cy="846455"/>
          </a:xfrm>
          <a:prstGeom prst="rect">
            <a:avLst/>
          </a:prstGeom>
          <a:solidFill>
            <a:srgbClr val="C2DCFF"/>
          </a:solidFill>
        </p:spPr>
      </p:sp>
      <p:sp>
        <p:nvSpPr>
          <p:cNvPr id="14" name="Text 12"/>
          <p:cNvSpPr/>
          <p:nvPr/>
        </p:nvSpPr>
        <p:spPr>
          <a:xfrm>
            <a:off x="626745" y="518160"/>
            <a:ext cx="10534650" cy="846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0075" y="1395004"/>
            <a:ext cx="10591800" cy="0"/>
          </a:xfrm>
          <a:prstGeom prst="line">
            <a:avLst/>
          </a:prstGeom>
          <a:noFill/>
          <a:ln w="635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6" name="Text 14"/>
          <p:cNvSpPr/>
          <p:nvPr/>
        </p:nvSpPr>
        <p:spPr>
          <a:xfrm>
            <a:off x="954405" y="593090"/>
            <a:ext cx="9657080" cy="6115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关键实现细节与加速技巧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806305" y="701675"/>
            <a:ext cx="265255" cy="265430"/>
          </a:xfrm>
          <a:prstGeom prst="ellipse">
            <a:avLst/>
          </a:prstGeom>
          <a:solidFill>
            <a:srgbClr val="C8E5B3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806305" y="701675"/>
            <a:ext cx="265255" cy="2654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244860" y="701675"/>
            <a:ext cx="265255" cy="265430"/>
          </a:xfrm>
          <a:prstGeom prst="ellipse">
            <a:avLst/>
          </a:prstGeom>
          <a:solidFill>
            <a:srgbClr val="6AB2FF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244860" y="701675"/>
            <a:ext cx="265255" cy="2654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683415" y="701675"/>
            <a:ext cx="265255" cy="265430"/>
          </a:xfrm>
          <a:prstGeom prst="ellipse">
            <a:avLst/>
          </a:prstGeom>
          <a:solidFill>
            <a:srgbClr val="E83E2F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683415" y="701675"/>
            <a:ext cx="265255" cy="2654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9-04-11:32:48-d2sggo61bb2p4onbom3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7965" y="1990090"/>
            <a:ext cx="1889760" cy="151511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9-04-11:32:48-d2sggo61bb2p4onbomo0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0125" y="1730375"/>
            <a:ext cx="775970" cy="775970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9-04-11:32:48-d2sggo61bb2p4onbomn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20" y="1717675"/>
            <a:ext cx="758825" cy="758825"/>
          </a:xfrm>
          <a:prstGeom prst="rect">
            <a:avLst/>
          </a:prstGeom>
        </p:spPr>
      </p:pic>
      <p:pic>
        <p:nvPicPr>
          <p:cNvPr id="26" name="Image 3" descr="https://kimi-img.moonshot.cn/pub/slides/slides_tmpl/image/25-09-04-11:32:48-d2sggo61bb2p4onbomng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1235" y="1717675"/>
            <a:ext cx="758825" cy="758825"/>
          </a:xfrm>
          <a:prstGeom prst="rect">
            <a:avLst/>
          </a:prstGeom>
        </p:spPr>
      </p:pic>
      <p:pic>
        <p:nvPicPr>
          <p:cNvPr id="27" name="Image 4" descr="https://kimi-img.moonshot.cn/pub/slides/slides_tmpl/image/25-09-04-11:32:48-d2sggo61bb2p4onbomp0.sv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7750" y="1717675"/>
            <a:ext cx="758825" cy="758825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849630" y="2517140"/>
            <a:ext cx="223710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6AB2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暗通道的高效实现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835660" y="3166110"/>
            <a:ext cx="2237105" cy="19419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在实现暗通道时，采用腐蚀操作等效最小池化，避免了传统的滑动窗口循环，显著提高了计算效率。这一优化使得暗通道的计算速度大幅提升，适用于实时处理。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3531235" y="2517140"/>
            <a:ext cx="223710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6AB2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大气光估计的优化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3517265" y="3166110"/>
            <a:ext cx="2237105" cy="19419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大气光估计使用argpartition函数快速获取Top-K值，将复杂度降低到线性级别。这种方法在保证准确性的同时，大大减少了计算时间，提高了算法的整体性能。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6059170" y="2517140"/>
            <a:ext cx="223710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6AB2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导向滤波的加速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6045200" y="3166110"/>
            <a:ext cx="2237105" cy="19419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导向滤波利用积分图加速方框滤波，在处理1080p图像时，运行时间低于50毫秒。这种加速技巧使得算法能够在保持高质量输出的同时，实现快速处理。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8620125" y="2517140"/>
            <a:ext cx="223710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6AB2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内存与性能优化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8606155" y="3166110"/>
            <a:ext cx="2237105" cy="166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代码中还采用了NumPy广播、cv2并行优化以及内存连续布局等技巧，进一步提升了算法的运行效率和内存使用效率，确保了代码的高性能。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33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（04）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417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结果与对比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04-11:32:48-d2sggo61bb2p4onbom40.png"/>
          <p:cNvPicPr>
            <a:picLocks noChangeAspect="1"/>
          </p:cNvPicPr>
          <p:nvPr/>
        </p:nvPicPr>
        <p:blipFill>
          <a:blip r:embed="rId1"/>
          <a:srcRect l="73430" t="64522" r="12741" b="21650"/>
          <a:stretch>
            <a:fillRect/>
          </a:stretch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0580" y="-576580"/>
            <a:ext cx="6900545" cy="6900545"/>
          </a:xfrm>
          <a:prstGeom prst="ellipse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30580" y="-576580"/>
            <a:ext cx="6900545" cy="69005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875655" y="1559560"/>
            <a:ext cx="4903470" cy="4903470"/>
          </a:xfrm>
          <a:prstGeom prst="ellipse">
            <a:avLst/>
          </a:prstGeom>
          <a:solidFill>
            <a:srgbClr val="FCEC73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75655" y="1559560"/>
            <a:ext cx="4903470" cy="49034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180590" y="977265"/>
            <a:ext cx="7848600" cy="927100"/>
          </a:xfrm>
          <a:custGeom>
            <a:avLst/>
            <a:gdLst/>
            <a:ahLst/>
            <a:cxnLst/>
            <a:rect l="l" t="t" r="r" b="b"/>
            <a:pathLst>
              <a:path w="7848600" h="927100">
                <a:moveTo>
                  <a:pt x="2884185" y="0"/>
                </a:moveTo>
                <a:cubicBezTo>
                  <a:pt x="2890551" y="0"/>
                  <a:pt x="2896280" y="0"/>
                  <a:pt x="2902645" y="0"/>
                </a:cubicBezTo>
                <a:cubicBezTo>
                  <a:pt x="3243197" y="4087"/>
                  <a:pt x="3583748" y="220706"/>
                  <a:pt x="3924300" y="59945"/>
                </a:cubicBezTo>
                <a:cubicBezTo>
                  <a:pt x="4360333" y="-147137"/>
                  <a:pt x="4796367" y="266345"/>
                  <a:pt x="5232400" y="59945"/>
                </a:cubicBezTo>
                <a:cubicBezTo>
                  <a:pt x="5668433" y="-147137"/>
                  <a:pt x="6104467" y="266345"/>
                  <a:pt x="6540500" y="59945"/>
                </a:cubicBezTo>
                <a:cubicBezTo>
                  <a:pt x="6976533" y="-147137"/>
                  <a:pt x="7412567" y="266345"/>
                  <a:pt x="7848600" y="59945"/>
                </a:cubicBezTo>
                <a:lnTo>
                  <a:pt x="7848600" y="927100"/>
                </a:lnTo>
                <a:cubicBezTo>
                  <a:pt x="7412567" y="1133501"/>
                  <a:pt x="6976533" y="720699"/>
                  <a:pt x="6540500" y="927100"/>
                </a:cubicBezTo>
                <a:cubicBezTo>
                  <a:pt x="6104467" y="1133501"/>
                  <a:pt x="5668433" y="720699"/>
                  <a:pt x="5232400" y="927100"/>
                </a:cubicBezTo>
                <a:cubicBezTo>
                  <a:pt x="4796367" y="1133501"/>
                  <a:pt x="4360333" y="720699"/>
                  <a:pt x="3924300" y="927100"/>
                </a:cubicBezTo>
                <a:cubicBezTo>
                  <a:pt x="3488267" y="1133501"/>
                  <a:pt x="3052233" y="720699"/>
                  <a:pt x="2616200" y="927100"/>
                </a:cubicBezTo>
                <a:cubicBezTo>
                  <a:pt x="2180167" y="1133501"/>
                  <a:pt x="1744133" y="720699"/>
                  <a:pt x="1308100" y="927100"/>
                </a:cubicBezTo>
                <a:cubicBezTo>
                  <a:pt x="872067" y="1133501"/>
                  <a:pt x="436033" y="720699"/>
                  <a:pt x="0" y="927100"/>
                </a:cubicBezTo>
                <a:lnTo>
                  <a:pt x="0" y="59945"/>
                </a:lnTo>
                <a:cubicBezTo>
                  <a:pt x="436033" y="-147137"/>
                  <a:pt x="872067" y="266345"/>
                  <a:pt x="1308100" y="59945"/>
                </a:cubicBezTo>
                <a:cubicBezTo>
                  <a:pt x="1744133" y="-147137"/>
                  <a:pt x="2180167" y="266345"/>
                  <a:pt x="2616200" y="59945"/>
                </a:cubicBezTo>
                <a:cubicBezTo>
                  <a:pt x="2705316" y="17030"/>
                  <a:pt x="2795069" y="681"/>
                  <a:pt x="2884185" y="0"/>
                </a:cubicBezTo>
                <a:close/>
              </a:path>
            </a:pathLst>
          </a:custGeom>
          <a:solidFill>
            <a:srgbClr val="0D0D0D"/>
          </a:solidFill>
        </p:spPr>
      </p:sp>
      <p:sp>
        <p:nvSpPr>
          <p:cNvPr id="9" name="Text 7"/>
          <p:cNvSpPr/>
          <p:nvPr/>
        </p:nvSpPr>
        <p:spPr>
          <a:xfrm>
            <a:off x="2180590" y="977265"/>
            <a:ext cx="7848600" cy="9271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418715" y="1097915"/>
            <a:ext cx="7533005" cy="6115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6D57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主观视觉质量与常见失效案例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04-11:32:48-d2sggo61bb2p4onbom7g.sv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61765" y="4878070"/>
            <a:ext cx="638175" cy="104775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9-04-11:32:48-d2sggo61bb2p4onbom8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8620" y="5262880"/>
            <a:ext cx="638175" cy="104775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9-04-11:32:48-d2sggo61bb2p4onbom9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7325" y="2585720"/>
            <a:ext cx="1219200" cy="2524125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9-04-11:32:48-d2sggo61bb2p4onboma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730" y="3215640"/>
            <a:ext cx="3156585" cy="389191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070735" y="2239010"/>
            <a:ext cx="360108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视觉效果提升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2070735" y="2739390"/>
            <a:ext cx="3403600" cy="1109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在天空、白色建筑和远景山林等场景中，去雾后的图像对比度显著提升，色彩饱和度恢复，远景纹理更加清晰。这些改进使得图像的视觉质量得到了极大改善。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6625590" y="2714625"/>
            <a:ext cx="360108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失效案例分析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6625590" y="3215005"/>
            <a:ext cx="3403600" cy="1387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尽管算法在大多数场景中表现出色，但在天空过曝区域可能会出现色彩断层，白色物体边缘可能出现轻微光晕。这些失效现象提示我们在算法优化时需要关注边界处理和特殊情况。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rgbClr val="36D579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97155" y="3009265"/>
            <a:ext cx="1323340" cy="3905250"/>
          </a:xfrm>
          <a:custGeom>
            <a:avLst/>
            <a:gdLst/>
            <a:ahLst/>
            <a:cxnLst/>
            <a:rect l="l" t="t" r="r" b="b"/>
            <a:pathLst>
              <a:path w="1323340" h="3905250">
                <a:moveTo>
                  <a:pt x="0" y="19050"/>
                </a:moveTo>
                <a:lnTo>
                  <a:pt x="570865" y="19050"/>
                </a:lnTo>
                <a:lnTo>
                  <a:pt x="1323340" y="1847850"/>
                </a:lnTo>
                <a:lnTo>
                  <a:pt x="1323340" y="3905250"/>
                </a:lnTo>
                <a:lnTo>
                  <a:pt x="47625" y="3905250"/>
                </a:lnTo>
                <a:lnTo>
                  <a:pt x="47625" y="0"/>
                </a:lnTo>
              </a:path>
            </a:pathLst>
          </a:custGeom>
          <a:solidFill>
            <a:srgbClr val="93FF73"/>
          </a:solidFill>
        </p:spPr>
      </p:sp>
      <p:sp>
        <p:nvSpPr>
          <p:cNvPr id="5" name="Text 3"/>
          <p:cNvSpPr/>
          <p:nvPr/>
        </p:nvSpPr>
        <p:spPr>
          <a:xfrm>
            <a:off x="-97155" y="3009265"/>
            <a:ext cx="1323340" cy="39052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88265" y="-57150"/>
            <a:ext cx="1970405" cy="1999615"/>
          </a:xfrm>
          <a:custGeom>
            <a:avLst/>
            <a:gdLst/>
            <a:ahLst/>
            <a:cxnLst/>
            <a:rect l="l" t="t" r="r" b="b"/>
            <a:pathLst>
              <a:path w="1970405" h="1999615">
                <a:moveTo>
                  <a:pt x="0" y="1999615"/>
                </a:moveTo>
                <a:lnTo>
                  <a:pt x="684530" y="1999615"/>
                </a:lnTo>
                <a:lnTo>
                  <a:pt x="1970405" y="685165"/>
                </a:lnTo>
                <a:lnTo>
                  <a:pt x="1970405" y="0"/>
                </a:lnTo>
                <a:lnTo>
                  <a:pt x="0" y="0"/>
                </a:lnTo>
                <a:lnTo>
                  <a:pt x="0" y="1999615"/>
                </a:lnTo>
                <a:close/>
              </a:path>
            </a:pathLst>
          </a:custGeom>
          <a:solidFill>
            <a:srgbClr val="93FF73"/>
          </a:solidFill>
        </p:spPr>
      </p:sp>
      <p:sp>
        <p:nvSpPr>
          <p:cNvPr id="7" name="Text 5"/>
          <p:cNvSpPr/>
          <p:nvPr/>
        </p:nvSpPr>
        <p:spPr>
          <a:xfrm>
            <a:off x="-88265" y="-57150"/>
            <a:ext cx="1970405" cy="19996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319895" y="1583690"/>
            <a:ext cx="2981325" cy="5362575"/>
          </a:xfrm>
          <a:custGeom>
            <a:avLst/>
            <a:gdLst/>
            <a:ahLst/>
            <a:cxnLst/>
            <a:rect l="l" t="t" r="r" b="b"/>
            <a:pathLst>
              <a:path w="2981325" h="5362575">
                <a:moveTo>
                  <a:pt x="2943225" y="47625"/>
                </a:moveTo>
                <a:lnTo>
                  <a:pt x="1123950" y="438150"/>
                </a:lnTo>
                <a:lnTo>
                  <a:pt x="0" y="1400175"/>
                </a:lnTo>
                <a:lnTo>
                  <a:pt x="0" y="2457450"/>
                </a:lnTo>
                <a:lnTo>
                  <a:pt x="781050" y="3267075"/>
                </a:lnTo>
                <a:lnTo>
                  <a:pt x="1421130" y="3438525"/>
                </a:lnTo>
                <a:lnTo>
                  <a:pt x="1421130" y="5362575"/>
                </a:lnTo>
                <a:lnTo>
                  <a:pt x="2981325" y="5362575"/>
                </a:lnTo>
                <a:lnTo>
                  <a:pt x="2981325" y="0"/>
                </a:lnTo>
                <a:lnTo>
                  <a:pt x="2943225" y="47625"/>
                </a:lnTo>
                <a:close/>
              </a:path>
            </a:pathLst>
          </a:custGeom>
          <a:solidFill>
            <a:srgbClr val="93FF73"/>
          </a:solidFill>
        </p:spPr>
      </p:sp>
      <p:sp>
        <p:nvSpPr>
          <p:cNvPr id="9" name="Text 7"/>
          <p:cNvSpPr/>
          <p:nvPr/>
        </p:nvSpPr>
        <p:spPr>
          <a:xfrm>
            <a:off x="9319895" y="1583690"/>
            <a:ext cx="2981325" cy="53625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240155" y="584200"/>
            <a:ext cx="7859395" cy="4812665"/>
          </a:xfrm>
          <a:custGeom>
            <a:avLst/>
            <a:gdLst/>
            <a:ahLst/>
            <a:cxnLst/>
            <a:rect l="l" t="t" r="r" b="b"/>
            <a:pathLst>
              <a:path w="7859395" h="4812665">
                <a:moveTo>
                  <a:pt x="1125543" y="4608830"/>
                </a:moveTo>
                <a:lnTo>
                  <a:pt x="0" y="3503930"/>
                </a:lnTo>
                <a:lnTo>
                  <a:pt x="174653" y="1913255"/>
                </a:lnTo>
                <a:lnTo>
                  <a:pt x="2464551" y="0"/>
                </a:lnTo>
                <a:lnTo>
                  <a:pt x="6122566" y="1151255"/>
                </a:lnTo>
                <a:lnTo>
                  <a:pt x="7713851" y="1850390"/>
                </a:lnTo>
                <a:lnTo>
                  <a:pt x="7859395" y="3479165"/>
                </a:lnTo>
                <a:lnTo>
                  <a:pt x="7655633" y="4136390"/>
                </a:lnTo>
                <a:lnTo>
                  <a:pt x="6695040" y="4755515"/>
                </a:lnTo>
                <a:lnTo>
                  <a:pt x="3201976" y="4793615"/>
                </a:lnTo>
                <a:lnTo>
                  <a:pt x="2920590" y="4812665"/>
                </a:lnTo>
                <a:lnTo>
                  <a:pt x="1125543" y="4608830"/>
                </a:lnTo>
                <a:close/>
              </a:path>
            </a:pathLst>
          </a:custGeom>
          <a:solidFill>
            <a:srgbClr val="F2F2F2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240155" y="584200"/>
            <a:ext cx="7859395" cy="48126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934200" y="-15240"/>
            <a:ext cx="5267325" cy="1551305"/>
          </a:xfrm>
          <a:custGeom>
            <a:avLst/>
            <a:gdLst/>
            <a:ahLst/>
            <a:cxnLst/>
            <a:rect l="l" t="t" r="r" b="b"/>
            <a:pathLst>
              <a:path w="5267325" h="1551305">
                <a:moveTo>
                  <a:pt x="0" y="0"/>
                </a:moveTo>
                <a:lnTo>
                  <a:pt x="1876425" y="1370330"/>
                </a:lnTo>
                <a:lnTo>
                  <a:pt x="3429000" y="1551305"/>
                </a:lnTo>
                <a:lnTo>
                  <a:pt x="5267325" y="1027430"/>
                </a:lnTo>
                <a:lnTo>
                  <a:pt x="5267325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93FF73"/>
          </a:solidFill>
        </p:spPr>
      </p:sp>
      <p:sp>
        <p:nvSpPr>
          <p:cNvPr id="13" name="Text 11"/>
          <p:cNvSpPr/>
          <p:nvPr/>
        </p:nvSpPr>
        <p:spPr>
          <a:xfrm>
            <a:off x="6934200" y="-15240"/>
            <a:ext cx="5267325" cy="15513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9-04-11:32:47-d2sggnu1bb2p4onbom10.sv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88390" y="1323340"/>
            <a:ext cx="1057275" cy="1047750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9-04-11:32:47-d2sggnu1bb2p4onbom20.sv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021955" y="2148840"/>
            <a:ext cx="1583055" cy="156908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934200" y="453390"/>
            <a:ext cx="4433570" cy="13376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客观指标与运行耗时评估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8504443" y="4140230"/>
            <a:ext cx="2778085" cy="1860513"/>
          </a:xfrm>
          <a:custGeom>
            <a:avLst/>
            <a:gdLst/>
            <a:ahLst/>
            <a:cxnLst/>
            <a:rect l="l" t="t" r="r" b="b"/>
            <a:pathLst>
              <a:path w="2778085" h="1860513">
                <a:moveTo>
                  <a:pt x="0" y="579296"/>
                </a:moveTo>
                <a:lnTo>
                  <a:pt x="769576" y="1002140"/>
                </a:lnTo>
                <a:lnTo>
                  <a:pt x="2583577" y="126853"/>
                </a:lnTo>
                <a:lnTo>
                  <a:pt x="1158592" y="1213562"/>
                </a:lnTo>
                <a:lnTo>
                  <a:pt x="2122677" y="1860513"/>
                </a:lnTo>
                <a:lnTo>
                  <a:pt x="2778085" y="0"/>
                </a:lnTo>
                <a:lnTo>
                  <a:pt x="0" y="579296"/>
                </a:lnTo>
                <a:close/>
              </a:path>
            </a:pathLst>
          </a:custGeom>
          <a:solidFill>
            <a:srgbClr val="C2DCFF"/>
          </a:solidFill>
        </p:spPr>
      </p:sp>
      <p:sp>
        <p:nvSpPr>
          <p:cNvPr id="18" name="Text 14"/>
          <p:cNvSpPr/>
          <p:nvPr/>
        </p:nvSpPr>
        <p:spPr>
          <a:xfrm>
            <a:off x="8504443" y="4140230"/>
            <a:ext cx="2778085" cy="186051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9267254" y="4302602"/>
            <a:ext cx="1742117" cy="1666005"/>
          </a:xfrm>
          <a:custGeom>
            <a:avLst/>
            <a:gdLst/>
            <a:ahLst/>
            <a:cxnLst/>
            <a:rect l="l" t="t" r="r" b="b"/>
            <a:pathLst>
              <a:path w="1742117" h="1666005">
                <a:moveTo>
                  <a:pt x="0" y="900658"/>
                </a:moveTo>
                <a:lnTo>
                  <a:pt x="160681" y="1666005"/>
                </a:lnTo>
                <a:lnTo>
                  <a:pt x="735749" y="1323502"/>
                </a:lnTo>
                <a:lnTo>
                  <a:pt x="350960" y="1052881"/>
                </a:lnTo>
                <a:lnTo>
                  <a:pt x="1742117" y="0"/>
                </a:lnTo>
                <a:lnTo>
                  <a:pt x="16914" y="854145"/>
                </a:lnTo>
                <a:lnTo>
                  <a:pt x="0" y="900658"/>
                </a:lnTo>
                <a:close/>
              </a:path>
            </a:pathLst>
          </a:custGeom>
          <a:solidFill>
            <a:srgbClr val="6AB2FF"/>
          </a:solidFill>
        </p:spPr>
      </p:sp>
      <p:sp>
        <p:nvSpPr>
          <p:cNvPr id="20" name="Text 16"/>
          <p:cNvSpPr/>
          <p:nvPr/>
        </p:nvSpPr>
        <p:spPr>
          <a:xfrm>
            <a:off x="9267254" y="4302602"/>
            <a:ext cx="1742117" cy="16660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2" descr="https://kimi-img.moonshot.cn/pub/slides/slides_tmpl/image/25-09-04-11:32:47-d2sggnu1bb2p4onbom2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64" y="3610829"/>
            <a:ext cx="2926926" cy="2926926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3609340" y="2371090"/>
            <a:ext cx="4074160" cy="5099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性能评估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2085340" y="2987675"/>
            <a:ext cx="5648325" cy="12678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在SOTS室内测试集上，复现结果的PSNR为16.8 dB，SSIM为0.81，处理单张600万像素图像的平均耗时为45毫秒。这些数据表明算法在保持实时性的同时，能够提供较好的去雾效果。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33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（05）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417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展示与展望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04-11:32:48-d2sggo61bb2p4onbom40.png"/>
          <p:cNvPicPr>
            <a:picLocks noChangeAspect="1"/>
          </p:cNvPicPr>
          <p:nvPr/>
        </p:nvPicPr>
        <p:blipFill>
          <a:blip r:embed="rId1"/>
          <a:srcRect l="73430" t="64522" r="12741" b="21650"/>
          <a:stretch>
            <a:fillRect/>
          </a:stretch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45085" y="-10795"/>
            <a:ext cx="12247880" cy="6897370"/>
          </a:xfrm>
          <a:custGeom>
            <a:avLst/>
            <a:gdLst/>
            <a:ahLst/>
            <a:cxnLst/>
            <a:rect l="l" t="t" r="r" b="b"/>
            <a:pathLst>
              <a:path w="12247880" h="6897370">
                <a:moveTo>
                  <a:pt x="25400" y="6897370"/>
                </a:moveTo>
                <a:lnTo>
                  <a:pt x="12247880" y="6897370"/>
                </a:lnTo>
                <a:lnTo>
                  <a:pt x="12247880" y="3760470"/>
                </a:lnTo>
                <a:lnTo>
                  <a:pt x="12245975" y="0"/>
                </a:lnTo>
                <a:lnTo>
                  <a:pt x="11503025" y="342900"/>
                </a:lnTo>
                <a:lnTo>
                  <a:pt x="10312400" y="447675"/>
                </a:lnTo>
                <a:lnTo>
                  <a:pt x="8797925" y="2162175"/>
                </a:lnTo>
                <a:lnTo>
                  <a:pt x="7978775" y="2257425"/>
                </a:lnTo>
                <a:lnTo>
                  <a:pt x="1040130" y="5557520"/>
                </a:lnTo>
                <a:lnTo>
                  <a:pt x="519430" y="5944870"/>
                </a:lnTo>
                <a:lnTo>
                  <a:pt x="0" y="5944870"/>
                </a:lnTo>
                <a:lnTo>
                  <a:pt x="25400" y="6897370"/>
                </a:lnTo>
                <a:close/>
              </a:path>
            </a:pathLst>
          </a:custGeom>
          <a:solidFill>
            <a:srgbClr val="C2DCFF"/>
          </a:solidFill>
        </p:spPr>
      </p:sp>
      <p:sp>
        <p:nvSpPr>
          <p:cNvPr id="5" name="Text 3"/>
          <p:cNvSpPr/>
          <p:nvPr/>
        </p:nvSpPr>
        <p:spPr>
          <a:xfrm>
            <a:off x="-45085" y="-10795"/>
            <a:ext cx="12247880" cy="68973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 rot="19440000">
            <a:off x="179705" y="7620"/>
            <a:ext cx="8708390" cy="80232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1810" y="607060"/>
            <a:ext cx="7805420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去雾效果展示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 rot="19080000">
            <a:off x="8778240" y="2796540"/>
            <a:ext cx="960120" cy="670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 rot="19080000">
            <a:off x="9281795" y="3333750"/>
            <a:ext cx="984885" cy="670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 rot="18900000">
            <a:off x="8963025" y="2983230"/>
            <a:ext cx="560705" cy="3613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587865" y="2950845"/>
            <a:ext cx="342900" cy="342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139805" y="5038725"/>
            <a:ext cx="282575" cy="2711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568305" y="4478655"/>
            <a:ext cx="838200" cy="811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2063115" y="5484495"/>
            <a:ext cx="80314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去雾前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							            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去雾后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6" name="图片 3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0735" y="1998345"/>
            <a:ext cx="6241788" cy="2880000"/>
          </a:xfrm>
          <a:prstGeom prst="rect">
            <a:avLst/>
          </a:prstGeom>
        </p:spPr>
      </p:pic>
      <p:pic>
        <p:nvPicPr>
          <p:cNvPr id="37" name="图片 36" descr="带雾1"/>
          <p:cNvPicPr>
            <a:picLocks noChangeAspect="1"/>
          </p:cNvPicPr>
          <p:nvPr/>
        </p:nvPicPr>
        <p:blipFill>
          <a:blip r:embed="rId2"/>
          <a:srcRect r="4832"/>
          <a:stretch>
            <a:fillRect/>
          </a:stretch>
        </p:blipFill>
        <p:spPr>
          <a:xfrm>
            <a:off x="51435" y="1998345"/>
            <a:ext cx="5940425" cy="2879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45085" y="-10795"/>
            <a:ext cx="12247880" cy="6897370"/>
          </a:xfrm>
          <a:custGeom>
            <a:avLst/>
            <a:gdLst/>
            <a:ahLst/>
            <a:cxnLst/>
            <a:rect l="l" t="t" r="r" b="b"/>
            <a:pathLst>
              <a:path w="12247880" h="6897370">
                <a:moveTo>
                  <a:pt x="25400" y="6897370"/>
                </a:moveTo>
                <a:lnTo>
                  <a:pt x="12247880" y="6897370"/>
                </a:lnTo>
                <a:lnTo>
                  <a:pt x="12247880" y="3760470"/>
                </a:lnTo>
                <a:lnTo>
                  <a:pt x="12245975" y="0"/>
                </a:lnTo>
                <a:lnTo>
                  <a:pt x="11503025" y="342900"/>
                </a:lnTo>
                <a:lnTo>
                  <a:pt x="10312400" y="447675"/>
                </a:lnTo>
                <a:lnTo>
                  <a:pt x="8797925" y="2162175"/>
                </a:lnTo>
                <a:lnTo>
                  <a:pt x="7978775" y="2257425"/>
                </a:lnTo>
                <a:lnTo>
                  <a:pt x="1040130" y="5557520"/>
                </a:lnTo>
                <a:lnTo>
                  <a:pt x="519430" y="5944870"/>
                </a:lnTo>
                <a:lnTo>
                  <a:pt x="0" y="5944870"/>
                </a:lnTo>
                <a:lnTo>
                  <a:pt x="25400" y="6897370"/>
                </a:lnTo>
                <a:close/>
              </a:path>
            </a:pathLst>
          </a:custGeom>
          <a:solidFill>
            <a:srgbClr val="C2DCFF"/>
          </a:solidFill>
        </p:spPr>
      </p:sp>
      <p:sp>
        <p:nvSpPr>
          <p:cNvPr id="5" name="Text 3"/>
          <p:cNvSpPr/>
          <p:nvPr/>
        </p:nvSpPr>
        <p:spPr>
          <a:xfrm>
            <a:off x="-45085" y="-10795"/>
            <a:ext cx="12247880" cy="68973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 rot="19440000">
            <a:off x="179705" y="7620"/>
            <a:ext cx="8708390" cy="80232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1810" y="607060"/>
            <a:ext cx="7805420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去雾效果展示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 rot="19080000">
            <a:off x="8778240" y="2796540"/>
            <a:ext cx="960120" cy="670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 rot="19080000">
            <a:off x="9281795" y="3333750"/>
            <a:ext cx="984885" cy="670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 rot="18900000">
            <a:off x="8963025" y="2983230"/>
            <a:ext cx="560705" cy="3613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587865" y="2950845"/>
            <a:ext cx="342900" cy="342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139805" y="5038725"/>
            <a:ext cx="282575" cy="2711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568305" y="4478655"/>
            <a:ext cx="838200" cy="811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2063115" y="5484495"/>
            <a:ext cx="80314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去雾前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							            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去雾后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 descr="带雾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938655"/>
            <a:ext cx="5756400" cy="3240000"/>
          </a:xfrm>
          <a:prstGeom prst="rect">
            <a:avLst/>
          </a:prstGeom>
        </p:spPr>
      </p:pic>
      <p:pic>
        <p:nvPicPr>
          <p:cNvPr id="9" name="图片 8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40" y="1938655"/>
            <a:ext cx="5756400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45085" y="-10795"/>
            <a:ext cx="12247880" cy="6897370"/>
          </a:xfrm>
          <a:custGeom>
            <a:avLst/>
            <a:gdLst/>
            <a:ahLst/>
            <a:cxnLst/>
            <a:rect l="l" t="t" r="r" b="b"/>
            <a:pathLst>
              <a:path w="12247880" h="6897370">
                <a:moveTo>
                  <a:pt x="25400" y="6897370"/>
                </a:moveTo>
                <a:lnTo>
                  <a:pt x="12247880" y="6897370"/>
                </a:lnTo>
                <a:lnTo>
                  <a:pt x="12247880" y="3760470"/>
                </a:lnTo>
                <a:lnTo>
                  <a:pt x="12245975" y="0"/>
                </a:lnTo>
                <a:lnTo>
                  <a:pt x="11503025" y="342900"/>
                </a:lnTo>
                <a:lnTo>
                  <a:pt x="10312400" y="447675"/>
                </a:lnTo>
                <a:lnTo>
                  <a:pt x="8797925" y="2162175"/>
                </a:lnTo>
                <a:lnTo>
                  <a:pt x="7978775" y="2257425"/>
                </a:lnTo>
                <a:lnTo>
                  <a:pt x="1040130" y="5557520"/>
                </a:lnTo>
                <a:lnTo>
                  <a:pt x="519430" y="5944870"/>
                </a:lnTo>
                <a:lnTo>
                  <a:pt x="0" y="5944870"/>
                </a:lnTo>
                <a:lnTo>
                  <a:pt x="25400" y="6897370"/>
                </a:lnTo>
                <a:close/>
              </a:path>
            </a:pathLst>
          </a:custGeom>
          <a:solidFill>
            <a:srgbClr val="C2DCFF"/>
          </a:solidFill>
        </p:spPr>
      </p:sp>
      <p:sp>
        <p:nvSpPr>
          <p:cNvPr id="5" name="Text 3"/>
          <p:cNvSpPr/>
          <p:nvPr/>
        </p:nvSpPr>
        <p:spPr>
          <a:xfrm>
            <a:off x="-45085" y="-10795"/>
            <a:ext cx="12247880" cy="68973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 rot="19440000">
            <a:off x="179705" y="7620"/>
            <a:ext cx="8708390" cy="80232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1810" y="607060"/>
            <a:ext cx="7805420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去雾效果展示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 rot="19080000">
            <a:off x="8778240" y="2796540"/>
            <a:ext cx="960120" cy="670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 rot="19080000">
            <a:off x="9281795" y="3333750"/>
            <a:ext cx="984885" cy="670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 rot="18900000">
            <a:off x="8963025" y="2983230"/>
            <a:ext cx="560705" cy="3613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587865" y="2950845"/>
            <a:ext cx="342900" cy="342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139805" y="5038725"/>
            <a:ext cx="282575" cy="2711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568305" y="4478655"/>
            <a:ext cx="838200" cy="811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2063115" y="5484495"/>
            <a:ext cx="80314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去雾前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							            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去雾后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 descr="带雾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345" y="1864995"/>
            <a:ext cx="5761800" cy="3240000"/>
          </a:xfrm>
          <a:prstGeom prst="rect">
            <a:avLst/>
          </a:prstGeom>
        </p:spPr>
      </p:pic>
      <p:pic>
        <p:nvPicPr>
          <p:cNvPr id="9" name="图片 8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065" y="1864995"/>
            <a:ext cx="5761800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45085" y="-10795"/>
            <a:ext cx="12247880" cy="6897370"/>
          </a:xfrm>
          <a:custGeom>
            <a:avLst/>
            <a:gdLst/>
            <a:ahLst/>
            <a:cxnLst/>
            <a:rect l="l" t="t" r="r" b="b"/>
            <a:pathLst>
              <a:path w="12247880" h="6897370">
                <a:moveTo>
                  <a:pt x="25400" y="6897370"/>
                </a:moveTo>
                <a:lnTo>
                  <a:pt x="12247880" y="6897370"/>
                </a:lnTo>
                <a:lnTo>
                  <a:pt x="12247880" y="3760470"/>
                </a:lnTo>
                <a:lnTo>
                  <a:pt x="12245975" y="0"/>
                </a:lnTo>
                <a:lnTo>
                  <a:pt x="11503025" y="342900"/>
                </a:lnTo>
                <a:lnTo>
                  <a:pt x="10312400" y="447675"/>
                </a:lnTo>
                <a:lnTo>
                  <a:pt x="8797925" y="2162175"/>
                </a:lnTo>
                <a:lnTo>
                  <a:pt x="7978775" y="2257425"/>
                </a:lnTo>
                <a:lnTo>
                  <a:pt x="1040130" y="5557520"/>
                </a:lnTo>
                <a:lnTo>
                  <a:pt x="519430" y="5944870"/>
                </a:lnTo>
                <a:lnTo>
                  <a:pt x="0" y="5944870"/>
                </a:lnTo>
                <a:lnTo>
                  <a:pt x="25400" y="6897370"/>
                </a:lnTo>
                <a:close/>
              </a:path>
            </a:pathLst>
          </a:custGeom>
          <a:solidFill>
            <a:srgbClr val="C2DCFF"/>
          </a:solidFill>
        </p:spPr>
      </p:sp>
      <p:sp>
        <p:nvSpPr>
          <p:cNvPr id="5" name="Text 3"/>
          <p:cNvSpPr/>
          <p:nvPr/>
        </p:nvSpPr>
        <p:spPr>
          <a:xfrm>
            <a:off x="-45085" y="-10795"/>
            <a:ext cx="12247880" cy="68973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 rot="19440000">
            <a:off x="179705" y="7620"/>
            <a:ext cx="8708390" cy="80232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1810" y="607060"/>
            <a:ext cx="7805420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去雾效果展示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 rot="19080000">
            <a:off x="8778240" y="2796540"/>
            <a:ext cx="960120" cy="670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 rot="19080000">
            <a:off x="9281795" y="3333750"/>
            <a:ext cx="984885" cy="670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 rot="18900000">
            <a:off x="8963025" y="2983230"/>
            <a:ext cx="560705" cy="3613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587865" y="2950845"/>
            <a:ext cx="342900" cy="342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139805" y="5038725"/>
            <a:ext cx="282575" cy="2711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568305" y="4478655"/>
            <a:ext cx="838200" cy="811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2063115" y="5484495"/>
            <a:ext cx="80314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去雾前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							            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去雾后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7590" y="2395220"/>
            <a:ext cx="6021000" cy="2700000"/>
          </a:xfrm>
          <a:prstGeom prst="rect">
            <a:avLst/>
          </a:prstGeom>
        </p:spPr>
      </p:pic>
      <p:pic>
        <p:nvPicPr>
          <p:cNvPr id="9" name="图片 8" descr="带雾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395220"/>
            <a:ext cx="6021605" cy="270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475345" y="2042795"/>
            <a:ext cx="3716655" cy="1239520"/>
          </a:xfrm>
          <a:prstGeom prst="rect">
            <a:avLst/>
          </a:prstGeom>
          <a:solidFill>
            <a:srgbClr val="36D579"/>
          </a:solidFill>
        </p:spPr>
      </p:sp>
      <p:sp>
        <p:nvSpPr>
          <p:cNvPr id="5" name="Text 3"/>
          <p:cNvSpPr/>
          <p:nvPr/>
        </p:nvSpPr>
        <p:spPr>
          <a:xfrm>
            <a:off x="8475345" y="2042795"/>
            <a:ext cx="3716655" cy="12395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475345" y="3282950"/>
            <a:ext cx="3716655" cy="1239520"/>
          </a:xfrm>
          <a:prstGeom prst="rect">
            <a:avLst/>
          </a:prstGeom>
          <a:solidFill>
            <a:srgbClr val="36D579"/>
          </a:solidFill>
        </p:spPr>
      </p:sp>
      <p:sp>
        <p:nvSpPr>
          <p:cNvPr id="7" name="Text 5"/>
          <p:cNvSpPr/>
          <p:nvPr/>
        </p:nvSpPr>
        <p:spPr>
          <a:xfrm>
            <a:off x="8475345" y="3282950"/>
            <a:ext cx="3716655" cy="12395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484235" y="2302510"/>
            <a:ext cx="3716655" cy="301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PART THREE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440420" y="3601085"/>
            <a:ext cx="3749040" cy="301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PART FOUR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432165" y="3222625"/>
            <a:ext cx="3759835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11" name="Text 9"/>
          <p:cNvSpPr/>
          <p:nvPr/>
        </p:nvSpPr>
        <p:spPr>
          <a:xfrm>
            <a:off x="8432165" y="3222625"/>
            <a:ext cx="3759835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432165" y="4498340"/>
            <a:ext cx="3759835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13" name="Text 11"/>
          <p:cNvSpPr/>
          <p:nvPr/>
        </p:nvSpPr>
        <p:spPr>
          <a:xfrm>
            <a:off x="8432165" y="4498340"/>
            <a:ext cx="3759835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-1270" y="4137025"/>
            <a:ext cx="3736340" cy="1169035"/>
          </a:xfrm>
          <a:prstGeom prst="rect">
            <a:avLst/>
          </a:prstGeom>
          <a:solidFill>
            <a:srgbClr val="36D579"/>
          </a:solidFill>
        </p:spPr>
      </p:sp>
      <p:sp>
        <p:nvSpPr>
          <p:cNvPr id="15" name="Text 13"/>
          <p:cNvSpPr/>
          <p:nvPr/>
        </p:nvSpPr>
        <p:spPr>
          <a:xfrm>
            <a:off x="-1270" y="4137025"/>
            <a:ext cx="3736340" cy="1169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48000" y="6460161"/>
            <a:ext cx="3048635" cy="398474"/>
          </a:xfrm>
          <a:prstGeom prst="rect">
            <a:avLst/>
          </a:prstGeom>
          <a:solidFill>
            <a:srgbClr val="002E35"/>
          </a:solidFill>
        </p:spPr>
      </p:sp>
      <p:sp>
        <p:nvSpPr>
          <p:cNvPr id="17" name="Text 15"/>
          <p:cNvSpPr/>
          <p:nvPr/>
        </p:nvSpPr>
        <p:spPr>
          <a:xfrm>
            <a:off x="3048000" y="6460161"/>
            <a:ext cx="3048635" cy="39847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0" y="6549164"/>
            <a:ext cx="3048318" cy="309471"/>
          </a:xfrm>
          <a:prstGeom prst="rect">
            <a:avLst/>
          </a:prstGeom>
          <a:solidFill>
            <a:srgbClr val="002E35"/>
          </a:solidFill>
        </p:spPr>
      </p:sp>
      <p:sp>
        <p:nvSpPr>
          <p:cNvPr id="19" name="Text 17"/>
          <p:cNvSpPr/>
          <p:nvPr/>
        </p:nvSpPr>
        <p:spPr>
          <a:xfrm>
            <a:off x="0" y="6549164"/>
            <a:ext cx="3048318" cy="30947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97270" y="6227445"/>
            <a:ext cx="6094730" cy="631190"/>
          </a:xfrm>
          <a:prstGeom prst="rect">
            <a:avLst/>
          </a:prstGeom>
          <a:solidFill>
            <a:srgbClr val="002E35"/>
          </a:solidFill>
        </p:spPr>
      </p:sp>
      <p:sp>
        <p:nvSpPr>
          <p:cNvPr id="21" name="Text 19"/>
          <p:cNvSpPr/>
          <p:nvPr/>
        </p:nvSpPr>
        <p:spPr>
          <a:xfrm>
            <a:off x="6097270" y="6227445"/>
            <a:ext cx="6094730" cy="6311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 rot="5400000">
            <a:off x="5713095" y="2628900"/>
            <a:ext cx="5405120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23" name="Text 21"/>
          <p:cNvSpPr/>
          <p:nvPr/>
        </p:nvSpPr>
        <p:spPr>
          <a:xfrm rot="5400000">
            <a:off x="5713095" y="2628900"/>
            <a:ext cx="5405120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717290" y="5264785"/>
            <a:ext cx="4730750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25" name="Text 23"/>
          <p:cNvSpPr/>
          <p:nvPr/>
        </p:nvSpPr>
        <p:spPr>
          <a:xfrm>
            <a:off x="3717290" y="5264785"/>
            <a:ext cx="4730750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605395" y="475615"/>
            <a:ext cx="1334770" cy="643890"/>
          </a:xfrm>
          <a:custGeom>
            <a:avLst/>
            <a:gdLst/>
            <a:ahLst/>
            <a:cxnLst/>
            <a:rect l="l" t="t" r="r" b="b"/>
            <a:pathLst>
              <a:path w="1334770" h="643890">
                <a:moveTo>
                  <a:pt x="0" y="643890"/>
                </a:moveTo>
                <a:lnTo>
                  <a:pt x="1334770" y="643890"/>
                </a:lnTo>
                <a:lnTo>
                  <a:pt x="669409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605395" y="475615"/>
            <a:ext cx="1334770" cy="6438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58260" y="929005"/>
            <a:ext cx="3879215" cy="382270"/>
          </a:xfrm>
          <a:prstGeom prst="rect">
            <a:avLst/>
          </a:prstGeom>
          <a:solidFill>
            <a:srgbClr val="002E35"/>
          </a:solidFill>
        </p:spPr>
      </p:sp>
      <p:sp>
        <p:nvSpPr>
          <p:cNvPr id="29" name="Text 27"/>
          <p:cNvSpPr/>
          <p:nvPr/>
        </p:nvSpPr>
        <p:spPr>
          <a:xfrm>
            <a:off x="3858260" y="929005"/>
            <a:ext cx="3879215" cy="3822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-8255" y="4343400"/>
            <a:ext cx="3716655" cy="301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PART THREE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0" y="5265420"/>
            <a:ext cx="3752215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32" name="Text 30"/>
          <p:cNvSpPr/>
          <p:nvPr/>
        </p:nvSpPr>
        <p:spPr>
          <a:xfrm>
            <a:off x="0" y="5265420"/>
            <a:ext cx="3752215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-8255" y="1536065"/>
            <a:ext cx="3760470" cy="1239520"/>
          </a:xfrm>
          <a:prstGeom prst="rect">
            <a:avLst/>
          </a:prstGeom>
          <a:solidFill>
            <a:srgbClr val="36D579"/>
          </a:solidFill>
        </p:spPr>
      </p:sp>
      <p:sp>
        <p:nvSpPr>
          <p:cNvPr id="34" name="Text 32"/>
          <p:cNvSpPr/>
          <p:nvPr/>
        </p:nvSpPr>
        <p:spPr>
          <a:xfrm>
            <a:off x="-8255" y="1536065"/>
            <a:ext cx="3760470" cy="12395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-8255" y="2776220"/>
            <a:ext cx="3760470" cy="1239520"/>
          </a:xfrm>
          <a:prstGeom prst="rect">
            <a:avLst/>
          </a:prstGeom>
          <a:solidFill>
            <a:srgbClr val="36D579"/>
          </a:solidFill>
        </p:spPr>
      </p:sp>
      <p:sp>
        <p:nvSpPr>
          <p:cNvPr id="36" name="Text 34"/>
          <p:cNvSpPr/>
          <p:nvPr/>
        </p:nvSpPr>
        <p:spPr>
          <a:xfrm>
            <a:off x="-8255" y="2776220"/>
            <a:ext cx="3760470" cy="12395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-8255" y="1755140"/>
            <a:ext cx="3716655" cy="301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PART ONE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-8255" y="3075940"/>
            <a:ext cx="3716655" cy="301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PART TWO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-7620" y="2715895"/>
            <a:ext cx="3759835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40" name="Text 38"/>
          <p:cNvSpPr/>
          <p:nvPr/>
        </p:nvSpPr>
        <p:spPr>
          <a:xfrm>
            <a:off x="-7620" y="2715895"/>
            <a:ext cx="3759835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-7620" y="3991610"/>
            <a:ext cx="3759835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42" name="Text 40"/>
          <p:cNvSpPr/>
          <p:nvPr/>
        </p:nvSpPr>
        <p:spPr>
          <a:xfrm>
            <a:off x="-7620" y="3991610"/>
            <a:ext cx="3759835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 rot="5400000">
            <a:off x="1082675" y="2628900"/>
            <a:ext cx="5405120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44" name="Text 42"/>
          <p:cNvSpPr/>
          <p:nvPr/>
        </p:nvSpPr>
        <p:spPr>
          <a:xfrm rot="5400000">
            <a:off x="1082675" y="2628900"/>
            <a:ext cx="5405120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064000" y="2515515"/>
            <a:ext cx="4064000" cy="277304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b="1" dirty="0">
                <a:solidFill>
                  <a:srgbClr val="6AB2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目录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051069" y="1569440"/>
            <a:ext cx="4089861" cy="8655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200" b="1" dirty="0">
                <a:solidFill>
                  <a:srgbClr val="6AB2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CONTENTS.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-8255" y="2074545"/>
            <a:ext cx="3717290" cy="2708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问题与思路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-8255" y="3395345"/>
            <a:ext cx="3717290" cy="2708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算法拆解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-8255" y="4662805"/>
            <a:ext cx="3717290" cy="2708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代码实现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484235" y="2621915"/>
            <a:ext cx="3717290" cy="2708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结果与对比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440420" y="3920490"/>
            <a:ext cx="3749675" cy="2708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展示与展望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45085" y="-10795"/>
            <a:ext cx="12247880" cy="6897370"/>
          </a:xfrm>
          <a:custGeom>
            <a:avLst/>
            <a:gdLst/>
            <a:ahLst/>
            <a:cxnLst/>
            <a:rect l="l" t="t" r="r" b="b"/>
            <a:pathLst>
              <a:path w="12247880" h="6897370">
                <a:moveTo>
                  <a:pt x="25400" y="6897370"/>
                </a:moveTo>
                <a:lnTo>
                  <a:pt x="12247880" y="6897370"/>
                </a:lnTo>
                <a:lnTo>
                  <a:pt x="12247880" y="3760470"/>
                </a:lnTo>
                <a:lnTo>
                  <a:pt x="12245975" y="0"/>
                </a:lnTo>
                <a:lnTo>
                  <a:pt x="11503025" y="342900"/>
                </a:lnTo>
                <a:lnTo>
                  <a:pt x="10312400" y="447675"/>
                </a:lnTo>
                <a:lnTo>
                  <a:pt x="8797925" y="2162175"/>
                </a:lnTo>
                <a:lnTo>
                  <a:pt x="7978775" y="2257425"/>
                </a:lnTo>
                <a:lnTo>
                  <a:pt x="1040130" y="5557520"/>
                </a:lnTo>
                <a:lnTo>
                  <a:pt x="519430" y="5944870"/>
                </a:lnTo>
                <a:lnTo>
                  <a:pt x="0" y="5944870"/>
                </a:lnTo>
                <a:lnTo>
                  <a:pt x="25400" y="6897370"/>
                </a:lnTo>
                <a:close/>
              </a:path>
            </a:pathLst>
          </a:custGeom>
          <a:solidFill>
            <a:srgbClr val="C2DCFF"/>
          </a:solidFill>
        </p:spPr>
      </p:sp>
      <p:sp>
        <p:nvSpPr>
          <p:cNvPr id="5" name="Text 3"/>
          <p:cNvSpPr/>
          <p:nvPr/>
        </p:nvSpPr>
        <p:spPr>
          <a:xfrm>
            <a:off x="-45085" y="-10795"/>
            <a:ext cx="12247880" cy="68973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 rot="19440000">
            <a:off x="179705" y="7620"/>
            <a:ext cx="8708390" cy="80232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1810" y="607060"/>
            <a:ext cx="7805420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去雾效果展示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 rot="19080000">
            <a:off x="8778240" y="2796540"/>
            <a:ext cx="960120" cy="670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 rot="19080000">
            <a:off x="9281795" y="3333750"/>
            <a:ext cx="984885" cy="670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 rot="18900000">
            <a:off x="8963025" y="2983230"/>
            <a:ext cx="560705" cy="3613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587865" y="2950845"/>
            <a:ext cx="342900" cy="342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139805" y="5038725"/>
            <a:ext cx="282575" cy="2711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568305" y="4478655"/>
            <a:ext cx="838200" cy="811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2063115" y="5484495"/>
            <a:ext cx="80314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去雾前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						            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去雾后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图片 10" descr="带雾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1818005"/>
            <a:ext cx="5760000" cy="3240000"/>
          </a:xfrm>
          <a:prstGeom prst="rect">
            <a:avLst/>
          </a:prstGeom>
        </p:spPr>
      </p:pic>
      <p:pic>
        <p:nvPicPr>
          <p:cNvPr id="13" name="图片 12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195" y="1818005"/>
            <a:ext cx="5760000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solidFill>
            <a:srgbClr val="C2DCFF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3265" y="1404620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B8F0CF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23265" y="1404620"/>
            <a:ext cx="10810875" cy="186697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3265" y="2939735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76E2A1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3265" y="2939735"/>
            <a:ext cx="10810875" cy="186697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3265" y="4531289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36D579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23265" y="4531289"/>
            <a:ext cx="10810875" cy="186697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33780" y="1713488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33780" y="1713488"/>
            <a:ext cx="1205884" cy="12161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039258" y="3290320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39258" y="3290320"/>
            <a:ext cx="1205884" cy="12161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57256" y="4870310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57256" y="4870310"/>
            <a:ext cx="1205884" cy="12161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335838" y="3614684"/>
            <a:ext cx="636982" cy="600585"/>
          </a:xfrm>
          <a:custGeom>
            <a:avLst/>
            <a:gdLst/>
            <a:ahLst/>
            <a:cxnLst/>
            <a:rect l="l" t="t" r="r" b="b"/>
            <a:pathLst>
              <a:path w="636982" h="600585">
                <a:moveTo>
                  <a:pt x="300412" y="504007"/>
                </a:moveTo>
                <a:cubicBezTo>
                  <a:pt x="300412" y="504007"/>
                  <a:pt x="293071" y="504007"/>
                  <a:pt x="293071" y="511767"/>
                </a:cubicBezTo>
                <a:cubicBezTo>
                  <a:pt x="293071" y="511767"/>
                  <a:pt x="293071" y="511767"/>
                  <a:pt x="293071" y="550571"/>
                </a:cubicBezTo>
                <a:cubicBezTo>
                  <a:pt x="293071" y="555744"/>
                  <a:pt x="293071" y="558331"/>
                  <a:pt x="297965" y="558331"/>
                </a:cubicBezTo>
                <a:cubicBezTo>
                  <a:pt x="297965" y="558331"/>
                  <a:pt x="297965" y="558331"/>
                  <a:pt x="342008" y="558331"/>
                </a:cubicBezTo>
                <a:cubicBezTo>
                  <a:pt x="344454" y="558331"/>
                  <a:pt x="346901" y="555744"/>
                  <a:pt x="346901" y="553158"/>
                </a:cubicBezTo>
                <a:cubicBezTo>
                  <a:pt x="346901" y="553158"/>
                  <a:pt x="346901" y="553158"/>
                  <a:pt x="346901" y="511767"/>
                </a:cubicBezTo>
                <a:cubicBezTo>
                  <a:pt x="346901" y="504007"/>
                  <a:pt x="342008" y="504007"/>
                  <a:pt x="342008" y="504007"/>
                </a:cubicBezTo>
                <a:cubicBezTo>
                  <a:pt x="342008" y="504007"/>
                  <a:pt x="342008" y="504007"/>
                  <a:pt x="300412" y="504007"/>
                </a:cubicBezTo>
                <a:close/>
                <a:moveTo>
                  <a:pt x="318491" y="422522"/>
                </a:moveTo>
                <a:cubicBezTo>
                  <a:pt x="304451" y="422522"/>
                  <a:pt x="293071" y="434006"/>
                  <a:pt x="293071" y="448175"/>
                </a:cubicBezTo>
                <a:cubicBezTo>
                  <a:pt x="293071" y="462344"/>
                  <a:pt x="304451" y="473829"/>
                  <a:pt x="318491" y="473829"/>
                </a:cubicBezTo>
                <a:cubicBezTo>
                  <a:pt x="332531" y="473829"/>
                  <a:pt x="343911" y="462344"/>
                  <a:pt x="343911" y="448175"/>
                </a:cubicBezTo>
                <a:cubicBezTo>
                  <a:pt x="343911" y="434006"/>
                  <a:pt x="332531" y="422522"/>
                  <a:pt x="318491" y="422522"/>
                </a:cubicBezTo>
                <a:close/>
                <a:moveTo>
                  <a:pt x="274755" y="104624"/>
                </a:moveTo>
                <a:cubicBezTo>
                  <a:pt x="282198" y="99593"/>
                  <a:pt x="292122" y="99593"/>
                  <a:pt x="297082" y="107139"/>
                </a:cubicBezTo>
                <a:cubicBezTo>
                  <a:pt x="302044" y="114684"/>
                  <a:pt x="299563" y="124743"/>
                  <a:pt x="294603" y="129774"/>
                </a:cubicBezTo>
                <a:cubicBezTo>
                  <a:pt x="108542" y="260555"/>
                  <a:pt x="108542" y="260555"/>
                  <a:pt x="108542" y="260555"/>
                </a:cubicBezTo>
                <a:cubicBezTo>
                  <a:pt x="106061" y="263070"/>
                  <a:pt x="103582" y="265585"/>
                  <a:pt x="101101" y="265585"/>
                </a:cubicBezTo>
                <a:cubicBezTo>
                  <a:pt x="96139" y="265585"/>
                  <a:pt x="91177" y="263070"/>
                  <a:pt x="88697" y="258040"/>
                </a:cubicBezTo>
                <a:cubicBezTo>
                  <a:pt x="83735" y="250494"/>
                  <a:pt x="83735" y="240435"/>
                  <a:pt x="91177" y="235405"/>
                </a:cubicBezTo>
                <a:cubicBezTo>
                  <a:pt x="274755" y="104624"/>
                  <a:pt x="274755" y="104624"/>
                  <a:pt x="274755" y="104624"/>
                </a:cubicBezTo>
                <a:close/>
                <a:moveTo>
                  <a:pt x="166861" y="89457"/>
                </a:moveTo>
                <a:cubicBezTo>
                  <a:pt x="174368" y="84504"/>
                  <a:pt x="184376" y="84504"/>
                  <a:pt x="189382" y="91934"/>
                </a:cubicBezTo>
                <a:cubicBezTo>
                  <a:pt x="194385" y="99362"/>
                  <a:pt x="191883" y="109268"/>
                  <a:pt x="186878" y="114221"/>
                </a:cubicBezTo>
                <a:cubicBezTo>
                  <a:pt x="99299" y="176128"/>
                  <a:pt x="99299" y="176128"/>
                  <a:pt x="99299" y="176128"/>
                </a:cubicBezTo>
                <a:cubicBezTo>
                  <a:pt x="96797" y="178604"/>
                  <a:pt x="94293" y="181081"/>
                  <a:pt x="89290" y="181081"/>
                </a:cubicBezTo>
                <a:cubicBezTo>
                  <a:pt x="84285" y="181081"/>
                  <a:pt x="79279" y="178604"/>
                  <a:pt x="76778" y="173651"/>
                </a:cubicBezTo>
                <a:cubicBezTo>
                  <a:pt x="71773" y="166224"/>
                  <a:pt x="74276" y="156317"/>
                  <a:pt x="81783" y="151364"/>
                </a:cubicBezTo>
                <a:cubicBezTo>
                  <a:pt x="166861" y="89457"/>
                  <a:pt x="166861" y="89457"/>
                  <a:pt x="166861" y="89457"/>
                </a:cubicBezTo>
                <a:close/>
                <a:moveTo>
                  <a:pt x="66095" y="42252"/>
                </a:moveTo>
                <a:cubicBezTo>
                  <a:pt x="51249" y="42252"/>
                  <a:pt x="38876" y="54723"/>
                  <a:pt x="38876" y="67193"/>
                </a:cubicBezTo>
                <a:cubicBezTo>
                  <a:pt x="38876" y="67193"/>
                  <a:pt x="38876" y="67193"/>
                  <a:pt x="38876" y="373962"/>
                </a:cubicBezTo>
                <a:cubicBezTo>
                  <a:pt x="38876" y="388927"/>
                  <a:pt x="51249" y="401397"/>
                  <a:pt x="66095" y="401397"/>
                </a:cubicBezTo>
                <a:cubicBezTo>
                  <a:pt x="66095" y="401397"/>
                  <a:pt x="66095" y="401397"/>
                  <a:pt x="570886" y="401397"/>
                </a:cubicBezTo>
                <a:cubicBezTo>
                  <a:pt x="585732" y="401397"/>
                  <a:pt x="598104" y="388927"/>
                  <a:pt x="598104" y="373962"/>
                </a:cubicBezTo>
                <a:lnTo>
                  <a:pt x="598104" y="67193"/>
                </a:lnTo>
                <a:cubicBezTo>
                  <a:pt x="598104" y="54723"/>
                  <a:pt x="585732" y="42252"/>
                  <a:pt x="570886" y="42252"/>
                </a:cubicBezTo>
                <a:cubicBezTo>
                  <a:pt x="570886" y="42252"/>
                  <a:pt x="570886" y="42252"/>
                  <a:pt x="66095" y="42252"/>
                </a:cubicBezTo>
                <a:close/>
                <a:moveTo>
                  <a:pt x="27370" y="0"/>
                </a:moveTo>
                <a:cubicBezTo>
                  <a:pt x="27370" y="0"/>
                  <a:pt x="27370" y="0"/>
                  <a:pt x="609613" y="0"/>
                </a:cubicBezTo>
                <a:cubicBezTo>
                  <a:pt x="624542" y="0"/>
                  <a:pt x="636982" y="10009"/>
                  <a:pt x="636982" y="25024"/>
                </a:cubicBezTo>
                <a:cubicBezTo>
                  <a:pt x="636982" y="25024"/>
                  <a:pt x="636982" y="25024"/>
                  <a:pt x="636982" y="477966"/>
                </a:cubicBezTo>
                <a:cubicBezTo>
                  <a:pt x="636982" y="492981"/>
                  <a:pt x="624542" y="505492"/>
                  <a:pt x="609613" y="505492"/>
                </a:cubicBezTo>
                <a:cubicBezTo>
                  <a:pt x="609613" y="505492"/>
                  <a:pt x="609613" y="505492"/>
                  <a:pt x="395627" y="505492"/>
                </a:cubicBezTo>
                <a:cubicBezTo>
                  <a:pt x="395627" y="505492"/>
                  <a:pt x="390650" y="505492"/>
                  <a:pt x="390650" y="510497"/>
                </a:cubicBezTo>
                <a:cubicBezTo>
                  <a:pt x="390650" y="510497"/>
                  <a:pt x="390650" y="510497"/>
                  <a:pt x="390650" y="553039"/>
                </a:cubicBezTo>
                <a:cubicBezTo>
                  <a:pt x="390650" y="555542"/>
                  <a:pt x="390650" y="558044"/>
                  <a:pt x="393138" y="558044"/>
                </a:cubicBezTo>
                <a:cubicBezTo>
                  <a:pt x="393138" y="558044"/>
                  <a:pt x="393138" y="558044"/>
                  <a:pt x="450366" y="558044"/>
                </a:cubicBezTo>
                <a:cubicBezTo>
                  <a:pt x="462809" y="558044"/>
                  <a:pt x="472761" y="568054"/>
                  <a:pt x="472761" y="580567"/>
                </a:cubicBezTo>
                <a:cubicBezTo>
                  <a:pt x="472761" y="590576"/>
                  <a:pt x="462809" y="600585"/>
                  <a:pt x="450366" y="600585"/>
                </a:cubicBezTo>
                <a:cubicBezTo>
                  <a:pt x="450366" y="600585"/>
                  <a:pt x="450366" y="600585"/>
                  <a:pt x="186616" y="600585"/>
                </a:cubicBezTo>
                <a:cubicBezTo>
                  <a:pt x="174176" y="600585"/>
                  <a:pt x="164222" y="590576"/>
                  <a:pt x="164222" y="580567"/>
                </a:cubicBezTo>
                <a:cubicBezTo>
                  <a:pt x="164222" y="568054"/>
                  <a:pt x="174176" y="558044"/>
                  <a:pt x="186616" y="558044"/>
                </a:cubicBezTo>
                <a:cubicBezTo>
                  <a:pt x="186616" y="558044"/>
                  <a:pt x="186616" y="558044"/>
                  <a:pt x="243846" y="558044"/>
                </a:cubicBezTo>
                <a:cubicBezTo>
                  <a:pt x="246334" y="558044"/>
                  <a:pt x="246334" y="555542"/>
                  <a:pt x="246334" y="550537"/>
                </a:cubicBezTo>
                <a:cubicBezTo>
                  <a:pt x="246334" y="550537"/>
                  <a:pt x="246334" y="550537"/>
                  <a:pt x="246334" y="510497"/>
                </a:cubicBezTo>
                <a:cubicBezTo>
                  <a:pt x="246334" y="502990"/>
                  <a:pt x="238869" y="505492"/>
                  <a:pt x="238869" y="505492"/>
                </a:cubicBezTo>
                <a:cubicBezTo>
                  <a:pt x="238869" y="505492"/>
                  <a:pt x="238869" y="505492"/>
                  <a:pt x="27370" y="505492"/>
                </a:cubicBezTo>
                <a:cubicBezTo>
                  <a:pt x="12441" y="505492"/>
                  <a:pt x="0" y="492981"/>
                  <a:pt x="0" y="477966"/>
                </a:cubicBezTo>
                <a:cubicBezTo>
                  <a:pt x="0" y="477966"/>
                  <a:pt x="0" y="477966"/>
                  <a:pt x="0" y="25024"/>
                </a:cubicBezTo>
                <a:cubicBezTo>
                  <a:pt x="0" y="10009"/>
                  <a:pt x="12441" y="0"/>
                  <a:pt x="27370" y="0"/>
                </a:cubicBezTo>
                <a:close/>
              </a:path>
            </a:pathLst>
          </a:custGeom>
          <a:solidFill>
            <a:srgbClr val="36D579"/>
          </a:solidFill>
        </p:spPr>
      </p:sp>
      <p:sp>
        <p:nvSpPr>
          <p:cNvPr id="17" name="Text 15"/>
          <p:cNvSpPr/>
          <p:nvPr/>
        </p:nvSpPr>
        <p:spPr>
          <a:xfrm>
            <a:off x="1335838" y="3614684"/>
            <a:ext cx="636982" cy="6005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287321" y="5126012"/>
            <a:ext cx="702715" cy="801043"/>
          </a:xfrm>
          <a:custGeom>
            <a:avLst/>
            <a:gdLst/>
            <a:ahLst/>
            <a:cxnLst/>
            <a:rect l="l" t="t" r="r" b="b"/>
            <a:pathLst>
              <a:path w="702715" h="801043">
                <a:moveTo>
                  <a:pt x="197857" y="456254"/>
                </a:moveTo>
                <a:cubicBezTo>
                  <a:pt x="189443" y="458565"/>
                  <a:pt x="181795" y="463951"/>
                  <a:pt x="177206" y="471648"/>
                </a:cubicBezTo>
                <a:cubicBezTo>
                  <a:pt x="171087" y="477805"/>
                  <a:pt x="171087" y="487040"/>
                  <a:pt x="174147" y="496275"/>
                </a:cubicBezTo>
                <a:cubicBezTo>
                  <a:pt x="174147" y="505512"/>
                  <a:pt x="180266" y="511669"/>
                  <a:pt x="189443" y="517825"/>
                </a:cubicBezTo>
                <a:lnTo>
                  <a:pt x="272050" y="567081"/>
                </a:lnTo>
                <a:cubicBezTo>
                  <a:pt x="272050" y="564002"/>
                  <a:pt x="268991" y="560924"/>
                  <a:pt x="268991" y="554767"/>
                </a:cubicBezTo>
                <a:cubicBezTo>
                  <a:pt x="268991" y="554767"/>
                  <a:pt x="268991" y="554767"/>
                  <a:pt x="232278" y="465492"/>
                </a:cubicBezTo>
                <a:cubicBezTo>
                  <a:pt x="232278" y="465492"/>
                  <a:pt x="232278" y="465492"/>
                  <a:pt x="223098" y="459333"/>
                </a:cubicBezTo>
                <a:cubicBezTo>
                  <a:pt x="215450" y="454717"/>
                  <a:pt x="206271" y="453946"/>
                  <a:pt x="197857" y="456254"/>
                </a:cubicBezTo>
                <a:close/>
                <a:moveTo>
                  <a:pt x="173372" y="128050"/>
                </a:moveTo>
                <a:cubicBezTo>
                  <a:pt x="154831" y="134302"/>
                  <a:pt x="148651" y="153059"/>
                  <a:pt x="154831" y="168689"/>
                </a:cubicBezTo>
                <a:cubicBezTo>
                  <a:pt x="154831" y="168689"/>
                  <a:pt x="154831" y="168689"/>
                  <a:pt x="300062" y="540705"/>
                </a:cubicBezTo>
                <a:cubicBezTo>
                  <a:pt x="321690" y="596975"/>
                  <a:pt x="364951" y="634489"/>
                  <a:pt x="420571" y="653247"/>
                </a:cubicBezTo>
                <a:cubicBezTo>
                  <a:pt x="426752" y="653247"/>
                  <a:pt x="429840" y="656373"/>
                  <a:pt x="432931" y="662624"/>
                </a:cubicBezTo>
                <a:cubicBezTo>
                  <a:pt x="432931" y="662624"/>
                  <a:pt x="432931" y="662624"/>
                  <a:pt x="470011" y="759535"/>
                </a:cubicBezTo>
                <a:lnTo>
                  <a:pt x="664681" y="681382"/>
                </a:lnTo>
                <a:cubicBezTo>
                  <a:pt x="664681" y="681382"/>
                  <a:pt x="664681" y="681382"/>
                  <a:pt x="627601" y="584471"/>
                </a:cubicBezTo>
                <a:cubicBezTo>
                  <a:pt x="624510" y="578217"/>
                  <a:pt x="624510" y="575091"/>
                  <a:pt x="627601" y="568840"/>
                </a:cubicBezTo>
                <a:cubicBezTo>
                  <a:pt x="658500" y="518821"/>
                  <a:pt x="661590" y="459423"/>
                  <a:pt x="639962" y="406279"/>
                </a:cubicBezTo>
                <a:cubicBezTo>
                  <a:pt x="639962" y="406279"/>
                  <a:pt x="639962" y="406279"/>
                  <a:pt x="575071" y="237464"/>
                </a:cubicBezTo>
                <a:cubicBezTo>
                  <a:pt x="568892" y="218709"/>
                  <a:pt x="550352" y="212455"/>
                  <a:pt x="531812" y="218709"/>
                </a:cubicBezTo>
                <a:cubicBezTo>
                  <a:pt x="516360" y="224961"/>
                  <a:pt x="507091" y="243718"/>
                  <a:pt x="513272" y="262473"/>
                </a:cubicBezTo>
                <a:cubicBezTo>
                  <a:pt x="513272" y="262473"/>
                  <a:pt x="513272" y="262473"/>
                  <a:pt x="541081" y="328123"/>
                </a:cubicBezTo>
                <a:cubicBezTo>
                  <a:pt x="544171" y="337503"/>
                  <a:pt x="537990" y="346881"/>
                  <a:pt x="531812" y="350007"/>
                </a:cubicBezTo>
                <a:cubicBezTo>
                  <a:pt x="522541" y="356261"/>
                  <a:pt x="513272" y="350007"/>
                  <a:pt x="507091" y="340629"/>
                </a:cubicBezTo>
                <a:cubicBezTo>
                  <a:pt x="507091" y="340629"/>
                  <a:pt x="507091" y="340629"/>
                  <a:pt x="482370" y="274979"/>
                </a:cubicBezTo>
                <a:cubicBezTo>
                  <a:pt x="482370" y="271853"/>
                  <a:pt x="482370" y="271853"/>
                  <a:pt x="479282" y="268728"/>
                </a:cubicBezTo>
                <a:cubicBezTo>
                  <a:pt x="479282" y="268728"/>
                  <a:pt x="479282" y="268728"/>
                  <a:pt x="473101" y="249970"/>
                </a:cubicBezTo>
                <a:cubicBezTo>
                  <a:pt x="470011" y="243718"/>
                  <a:pt x="463830" y="237464"/>
                  <a:pt x="454561" y="234339"/>
                </a:cubicBezTo>
                <a:cubicBezTo>
                  <a:pt x="448380" y="228087"/>
                  <a:pt x="439111" y="228087"/>
                  <a:pt x="429840" y="231213"/>
                </a:cubicBezTo>
                <a:cubicBezTo>
                  <a:pt x="420571" y="234339"/>
                  <a:pt x="414391" y="240590"/>
                  <a:pt x="411300" y="249970"/>
                </a:cubicBezTo>
                <a:cubicBezTo>
                  <a:pt x="408212" y="259348"/>
                  <a:pt x="408212" y="268728"/>
                  <a:pt x="411300" y="274979"/>
                </a:cubicBezTo>
                <a:cubicBezTo>
                  <a:pt x="411300" y="274979"/>
                  <a:pt x="411300" y="274979"/>
                  <a:pt x="448380" y="368764"/>
                </a:cubicBezTo>
                <a:cubicBezTo>
                  <a:pt x="451471" y="378144"/>
                  <a:pt x="448380" y="387522"/>
                  <a:pt x="439111" y="390647"/>
                </a:cubicBezTo>
                <a:cubicBezTo>
                  <a:pt x="429840" y="393773"/>
                  <a:pt x="420571" y="390647"/>
                  <a:pt x="417481" y="381270"/>
                </a:cubicBezTo>
                <a:cubicBezTo>
                  <a:pt x="417481" y="381270"/>
                  <a:pt x="417481" y="381270"/>
                  <a:pt x="371132" y="265602"/>
                </a:cubicBezTo>
                <a:cubicBezTo>
                  <a:pt x="368041" y="256222"/>
                  <a:pt x="361861" y="249970"/>
                  <a:pt x="352592" y="246844"/>
                </a:cubicBezTo>
                <a:cubicBezTo>
                  <a:pt x="346411" y="243718"/>
                  <a:pt x="337142" y="243718"/>
                  <a:pt x="327871" y="246844"/>
                </a:cubicBezTo>
                <a:cubicBezTo>
                  <a:pt x="312421" y="253096"/>
                  <a:pt x="303150" y="271853"/>
                  <a:pt x="309331" y="290611"/>
                </a:cubicBezTo>
                <a:cubicBezTo>
                  <a:pt x="309331" y="290611"/>
                  <a:pt x="309331" y="290611"/>
                  <a:pt x="352592" y="403153"/>
                </a:cubicBezTo>
                <a:cubicBezTo>
                  <a:pt x="355680" y="412531"/>
                  <a:pt x="352592" y="421908"/>
                  <a:pt x="343321" y="425036"/>
                </a:cubicBezTo>
                <a:cubicBezTo>
                  <a:pt x="334052" y="428162"/>
                  <a:pt x="324780" y="425036"/>
                  <a:pt x="321690" y="415657"/>
                </a:cubicBezTo>
                <a:cubicBezTo>
                  <a:pt x="321690" y="415657"/>
                  <a:pt x="321690" y="415657"/>
                  <a:pt x="278431" y="303114"/>
                </a:cubicBezTo>
                <a:cubicBezTo>
                  <a:pt x="278431" y="303114"/>
                  <a:pt x="278431" y="303114"/>
                  <a:pt x="216630" y="146805"/>
                </a:cubicBezTo>
                <a:cubicBezTo>
                  <a:pt x="213542" y="137428"/>
                  <a:pt x="207361" y="131176"/>
                  <a:pt x="199635" y="128050"/>
                </a:cubicBezTo>
                <a:cubicBezTo>
                  <a:pt x="191912" y="124924"/>
                  <a:pt x="182640" y="124924"/>
                  <a:pt x="173372" y="128050"/>
                </a:cubicBezTo>
                <a:close/>
                <a:moveTo>
                  <a:pt x="133693" y="118021"/>
                </a:moveTo>
                <a:cubicBezTo>
                  <a:pt x="127282" y="121000"/>
                  <a:pt x="120872" y="126959"/>
                  <a:pt x="117666" y="132919"/>
                </a:cubicBezTo>
                <a:cubicBezTo>
                  <a:pt x="111257" y="141856"/>
                  <a:pt x="111257" y="150794"/>
                  <a:pt x="114463" y="159732"/>
                </a:cubicBezTo>
                <a:cubicBezTo>
                  <a:pt x="114463" y="165689"/>
                  <a:pt x="117666" y="171648"/>
                  <a:pt x="120872" y="174627"/>
                </a:cubicBezTo>
                <a:cubicBezTo>
                  <a:pt x="114463" y="153773"/>
                  <a:pt x="120872" y="132919"/>
                  <a:pt x="133693" y="118021"/>
                </a:cubicBezTo>
                <a:close/>
                <a:moveTo>
                  <a:pt x="108920" y="44489"/>
                </a:moveTo>
                <a:cubicBezTo>
                  <a:pt x="80876" y="55804"/>
                  <a:pt x="56725" y="77654"/>
                  <a:pt x="42703" y="107306"/>
                </a:cubicBezTo>
                <a:cubicBezTo>
                  <a:pt x="17775" y="166613"/>
                  <a:pt x="45819" y="235285"/>
                  <a:pt x="105027" y="260256"/>
                </a:cubicBezTo>
                <a:cubicBezTo>
                  <a:pt x="123722" y="269619"/>
                  <a:pt x="139304" y="272740"/>
                  <a:pt x="158000" y="269619"/>
                </a:cubicBezTo>
                <a:cubicBezTo>
                  <a:pt x="158000" y="269619"/>
                  <a:pt x="158000" y="269619"/>
                  <a:pt x="139304" y="225919"/>
                </a:cubicBezTo>
                <a:cubicBezTo>
                  <a:pt x="129955" y="222798"/>
                  <a:pt x="123722" y="219677"/>
                  <a:pt x="114373" y="216556"/>
                </a:cubicBezTo>
                <a:cubicBezTo>
                  <a:pt x="98794" y="207192"/>
                  <a:pt x="86329" y="188463"/>
                  <a:pt x="80096" y="169735"/>
                </a:cubicBezTo>
                <a:cubicBezTo>
                  <a:pt x="73864" y="151006"/>
                  <a:pt x="76980" y="129158"/>
                  <a:pt x="89445" y="113548"/>
                </a:cubicBezTo>
                <a:cubicBezTo>
                  <a:pt x="111257" y="79213"/>
                  <a:pt x="154883" y="66729"/>
                  <a:pt x="192277" y="88577"/>
                </a:cubicBezTo>
                <a:cubicBezTo>
                  <a:pt x="192277" y="88577"/>
                  <a:pt x="195393" y="88577"/>
                  <a:pt x="198509" y="91700"/>
                </a:cubicBezTo>
                <a:cubicBezTo>
                  <a:pt x="220324" y="97942"/>
                  <a:pt x="239019" y="113548"/>
                  <a:pt x="248368" y="135400"/>
                </a:cubicBezTo>
                <a:cubicBezTo>
                  <a:pt x="248368" y="135400"/>
                  <a:pt x="248368" y="135400"/>
                  <a:pt x="267064" y="179100"/>
                </a:cubicBezTo>
                <a:cubicBezTo>
                  <a:pt x="279529" y="126035"/>
                  <a:pt x="251484" y="66729"/>
                  <a:pt x="198509" y="44879"/>
                </a:cubicBezTo>
                <a:cubicBezTo>
                  <a:pt x="168908" y="32392"/>
                  <a:pt x="136965" y="33174"/>
                  <a:pt x="108920" y="44489"/>
                </a:cubicBezTo>
                <a:close/>
                <a:moveTo>
                  <a:pt x="150888" y="0"/>
                </a:moveTo>
                <a:cubicBezTo>
                  <a:pt x="170458" y="100"/>
                  <a:pt x="190416" y="4205"/>
                  <a:pt x="209792" y="12805"/>
                </a:cubicBezTo>
                <a:cubicBezTo>
                  <a:pt x="287295" y="44085"/>
                  <a:pt x="324498" y="134796"/>
                  <a:pt x="290395" y="212995"/>
                </a:cubicBezTo>
                <a:cubicBezTo>
                  <a:pt x="287295" y="216123"/>
                  <a:pt x="287295" y="222377"/>
                  <a:pt x="284195" y="225505"/>
                </a:cubicBezTo>
                <a:cubicBezTo>
                  <a:pt x="284195" y="225505"/>
                  <a:pt x="284195" y="225505"/>
                  <a:pt x="287295" y="234890"/>
                </a:cubicBezTo>
                <a:cubicBezTo>
                  <a:pt x="293497" y="225505"/>
                  <a:pt x="302797" y="219251"/>
                  <a:pt x="315196" y="216123"/>
                </a:cubicBezTo>
                <a:cubicBezTo>
                  <a:pt x="330697" y="209867"/>
                  <a:pt x="349299" y="209867"/>
                  <a:pt x="367900" y="216123"/>
                </a:cubicBezTo>
                <a:cubicBezTo>
                  <a:pt x="374100" y="219251"/>
                  <a:pt x="380299" y="222377"/>
                  <a:pt x="386499" y="228634"/>
                </a:cubicBezTo>
                <a:cubicBezTo>
                  <a:pt x="392701" y="216123"/>
                  <a:pt x="405100" y="206738"/>
                  <a:pt x="417502" y="200482"/>
                </a:cubicBezTo>
                <a:cubicBezTo>
                  <a:pt x="442303" y="191100"/>
                  <a:pt x="470204" y="197354"/>
                  <a:pt x="488805" y="212995"/>
                </a:cubicBezTo>
                <a:cubicBezTo>
                  <a:pt x="495005" y="203610"/>
                  <a:pt x="507407" y="191100"/>
                  <a:pt x="519806" y="187971"/>
                </a:cubicBezTo>
                <a:cubicBezTo>
                  <a:pt x="553909" y="172330"/>
                  <a:pt x="594209" y="191100"/>
                  <a:pt x="606611" y="225505"/>
                </a:cubicBezTo>
                <a:cubicBezTo>
                  <a:pt x="606611" y="225505"/>
                  <a:pt x="606611" y="225505"/>
                  <a:pt x="674814" y="394415"/>
                </a:cubicBezTo>
                <a:cubicBezTo>
                  <a:pt x="696515" y="453844"/>
                  <a:pt x="693416" y="522658"/>
                  <a:pt x="662412" y="578961"/>
                </a:cubicBezTo>
                <a:cubicBezTo>
                  <a:pt x="662412" y="578961"/>
                  <a:pt x="662412" y="578961"/>
                  <a:pt x="702715" y="688439"/>
                </a:cubicBezTo>
                <a:cubicBezTo>
                  <a:pt x="705815" y="694696"/>
                  <a:pt x="702715" y="707206"/>
                  <a:pt x="693416" y="710335"/>
                </a:cubicBezTo>
                <a:cubicBezTo>
                  <a:pt x="693416" y="710335"/>
                  <a:pt x="693416" y="710335"/>
                  <a:pt x="467104" y="801043"/>
                </a:cubicBezTo>
                <a:cubicBezTo>
                  <a:pt x="464004" y="801043"/>
                  <a:pt x="464004" y="801043"/>
                  <a:pt x="460905" y="801043"/>
                </a:cubicBezTo>
                <a:cubicBezTo>
                  <a:pt x="454703" y="801043"/>
                  <a:pt x="448503" y="797915"/>
                  <a:pt x="445403" y="788533"/>
                </a:cubicBezTo>
                <a:cubicBezTo>
                  <a:pt x="445403" y="788533"/>
                  <a:pt x="445403" y="788533"/>
                  <a:pt x="402001" y="682183"/>
                </a:cubicBezTo>
                <a:cubicBezTo>
                  <a:pt x="374100" y="675926"/>
                  <a:pt x="349299" y="660288"/>
                  <a:pt x="327598" y="641521"/>
                </a:cubicBezTo>
                <a:cubicBezTo>
                  <a:pt x="327598" y="641521"/>
                  <a:pt x="327598" y="641521"/>
                  <a:pt x="169490" y="544555"/>
                </a:cubicBezTo>
                <a:cubicBezTo>
                  <a:pt x="153991" y="535171"/>
                  <a:pt x="141589" y="519532"/>
                  <a:pt x="138489" y="503891"/>
                </a:cubicBezTo>
                <a:cubicBezTo>
                  <a:pt x="135387" y="485124"/>
                  <a:pt x="135387" y="466357"/>
                  <a:pt x="144689" y="450716"/>
                </a:cubicBezTo>
                <a:cubicBezTo>
                  <a:pt x="153991" y="435077"/>
                  <a:pt x="169490" y="425693"/>
                  <a:pt x="188091" y="419438"/>
                </a:cubicBezTo>
                <a:cubicBezTo>
                  <a:pt x="197391" y="419438"/>
                  <a:pt x="206692" y="416310"/>
                  <a:pt x="212892" y="419438"/>
                </a:cubicBezTo>
                <a:cubicBezTo>
                  <a:pt x="212892" y="419438"/>
                  <a:pt x="212892" y="419438"/>
                  <a:pt x="169490" y="303704"/>
                </a:cubicBezTo>
                <a:cubicBezTo>
                  <a:pt x="169490" y="303704"/>
                  <a:pt x="166390" y="303704"/>
                  <a:pt x="166390" y="303704"/>
                </a:cubicBezTo>
                <a:cubicBezTo>
                  <a:pt x="160190" y="306832"/>
                  <a:pt x="157090" y="306832"/>
                  <a:pt x="150888" y="306832"/>
                </a:cubicBezTo>
                <a:cubicBezTo>
                  <a:pt x="132287" y="306832"/>
                  <a:pt x="110586" y="300576"/>
                  <a:pt x="91987" y="294321"/>
                </a:cubicBezTo>
                <a:cubicBezTo>
                  <a:pt x="14482" y="259913"/>
                  <a:pt x="-19619" y="169204"/>
                  <a:pt x="11382" y="94132"/>
                </a:cubicBezTo>
                <a:cubicBezTo>
                  <a:pt x="36958" y="35485"/>
                  <a:pt x="92180" y="-292"/>
                  <a:pt x="150888" y="0"/>
                </a:cubicBezTo>
                <a:close/>
              </a:path>
            </a:pathLst>
          </a:custGeom>
          <a:solidFill>
            <a:srgbClr val="36D579"/>
          </a:solidFill>
        </p:spPr>
      </p:sp>
      <p:sp>
        <p:nvSpPr>
          <p:cNvPr id="19" name="Text 17"/>
          <p:cNvSpPr/>
          <p:nvPr/>
        </p:nvSpPr>
        <p:spPr>
          <a:xfrm>
            <a:off x="1287321" y="5126012"/>
            <a:ext cx="702715" cy="80104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359314" y="2010229"/>
            <a:ext cx="542296" cy="602953"/>
          </a:xfrm>
          <a:custGeom>
            <a:avLst/>
            <a:gdLst/>
            <a:ahLst/>
            <a:cxnLst/>
            <a:rect l="l" t="t" r="r" b="b"/>
            <a:pathLst>
              <a:path w="542296" h="602953">
                <a:moveTo>
                  <a:pt x="542296" y="390713"/>
                </a:moveTo>
                <a:cubicBezTo>
                  <a:pt x="271148" y="332830"/>
                  <a:pt x="271148" y="332830"/>
                  <a:pt x="271148" y="332830"/>
                </a:cubicBezTo>
                <a:cubicBezTo>
                  <a:pt x="0" y="390713"/>
                  <a:pt x="0" y="390713"/>
                  <a:pt x="0" y="390713"/>
                </a:cubicBezTo>
                <a:cubicBezTo>
                  <a:pt x="0" y="602953"/>
                  <a:pt x="0" y="602953"/>
                  <a:pt x="0" y="602953"/>
                </a:cubicBezTo>
                <a:cubicBezTo>
                  <a:pt x="542296" y="602953"/>
                  <a:pt x="542296" y="602953"/>
                  <a:pt x="542296" y="602953"/>
                </a:cubicBezTo>
                <a:lnTo>
                  <a:pt x="542296" y="390713"/>
                </a:lnTo>
                <a:close/>
                <a:moveTo>
                  <a:pt x="500221" y="559540"/>
                </a:moveTo>
                <a:cubicBezTo>
                  <a:pt x="42075" y="559540"/>
                  <a:pt x="42075" y="559540"/>
                  <a:pt x="42075" y="559540"/>
                </a:cubicBezTo>
                <a:cubicBezTo>
                  <a:pt x="42075" y="424479"/>
                  <a:pt x="42075" y="424479"/>
                  <a:pt x="42075" y="424479"/>
                </a:cubicBezTo>
                <a:cubicBezTo>
                  <a:pt x="271148" y="376243"/>
                  <a:pt x="271148" y="376243"/>
                  <a:pt x="271148" y="376243"/>
                </a:cubicBezTo>
                <a:cubicBezTo>
                  <a:pt x="500221" y="424479"/>
                  <a:pt x="500221" y="424479"/>
                  <a:pt x="500221" y="424479"/>
                </a:cubicBezTo>
                <a:lnTo>
                  <a:pt x="500221" y="559540"/>
                </a:lnTo>
                <a:close/>
                <a:moveTo>
                  <a:pt x="271148" y="279770"/>
                </a:moveTo>
                <a:cubicBezTo>
                  <a:pt x="345947" y="279770"/>
                  <a:pt x="406722" y="217063"/>
                  <a:pt x="406722" y="139885"/>
                </a:cubicBezTo>
                <a:cubicBezTo>
                  <a:pt x="406722" y="62707"/>
                  <a:pt x="345947" y="0"/>
                  <a:pt x="271148" y="0"/>
                </a:cubicBezTo>
                <a:cubicBezTo>
                  <a:pt x="196348" y="0"/>
                  <a:pt x="135574" y="62707"/>
                  <a:pt x="135574" y="139885"/>
                </a:cubicBezTo>
                <a:cubicBezTo>
                  <a:pt x="135574" y="217063"/>
                  <a:pt x="196348" y="279770"/>
                  <a:pt x="271148" y="279770"/>
                </a:cubicBezTo>
                <a:close/>
                <a:moveTo>
                  <a:pt x="271148" y="43413"/>
                </a:moveTo>
                <a:cubicBezTo>
                  <a:pt x="322572" y="43413"/>
                  <a:pt x="364647" y="86825"/>
                  <a:pt x="364647" y="139885"/>
                </a:cubicBezTo>
                <a:cubicBezTo>
                  <a:pt x="364647" y="192945"/>
                  <a:pt x="322572" y="241181"/>
                  <a:pt x="271148" y="241181"/>
                </a:cubicBezTo>
                <a:cubicBezTo>
                  <a:pt x="219723" y="241181"/>
                  <a:pt x="172974" y="192945"/>
                  <a:pt x="172974" y="139885"/>
                </a:cubicBezTo>
                <a:cubicBezTo>
                  <a:pt x="172974" y="86825"/>
                  <a:pt x="219723" y="43413"/>
                  <a:pt x="271148" y="43413"/>
                </a:cubicBezTo>
                <a:close/>
              </a:path>
            </a:pathLst>
          </a:custGeom>
          <a:solidFill>
            <a:srgbClr val="36D579"/>
          </a:solidFill>
        </p:spPr>
      </p:sp>
      <p:sp>
        <p:nvSpPr>
          <p:cNvPr id="21" name="Text 19"/>
          <p:cNvSpPr/>
          <p:nvPr/>
        </p:nvSpPr>
        <p:spPr>
          <a:xfrm>
            <a:off x="1359314" y="2010229"/>
            <a:ext cx="542296" cy="602953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0" descr="https://kimi-img.moonshot.cn/pub/slides/slides_tmpl/image/25-09-04-11:32:50-d2sggom1bb2p4onbomt0.png"/>
          <p:cNvPicPr>
            <a:picLocks noChangeAspect="1"/>
          </p:cNvPicPr>
          <p:nvPr/>
        </p:nvPicPr>
        <p:blipFill>
          <a:blip r:embed="rId1"/>
          <a:srcRect l="82042" b="89157"/>
          <a:stretch>
            <a:fillRect/>
          </a:stretch>
        </p:blipFill>
        <p:spPr>
          <a:xfrm>
            <a:off x="9086850" y="370205"/>
            <a:ext cx="2505075" cy="743585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866775" y="351155"/>
            <a:ext cx="8659495" cy="8382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总结与未来优化方向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628900" y="1737995"/>
            <a:ext cx="2150745" cy="9836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核心贡献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899660" y="1666875"/>
            <a:ext cx="6113145" cy="554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本次复现验证了暗通道先验在去雾任务中的有效性，通过导向滤波在边缘保持与实时性之间取得了良好的平衡。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2628900" y="3300730"/>
            <a:ext cx="2150745" cy="9836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未来优化方向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4899660" y="3194050"/>
            <a:ext cx="6113145" cy="554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后续可以引入学习型大气光估计、多尺度融合以及GPU并行计算等技术，进一步优化算法的速度和鲁棒性。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2620645" y="4920615"/>
            <a:ext cx="2150745" cy="9836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发展趋势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891405" y="4854575"/>
            <a:ext cx="6113145" cy="554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将物理模型与数据驱动相结合是下一代去雾算法的重要趋势，这种结合能够更好地处理复杂场景和特殊情况。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A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5"/>
            <a:ext cx="12192000" cy="6858000"/>
          </a:xfrm>
          <a:prstGeom prst="rect">
            <a:avLst/>
          </a:prstGeom>
          <a:solidFill>
            <a:srgbClr val="99A4E9"/>
          </a:solidFill>
        </p:spPr>
      </p:sp>
      <p:sp>
        <p:nvSpPr>
          <p:cNvPr id="3" name="Text 1"/>
          <p:cNvSpPr/>
          <p:nvPr/>
        </p:nvSpPr>
        <p:spPr>
          <a:xfrm>
            <a:off x="0" y="635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00125" y="1136650"/>
            <a:ext cx="9939655" cy="4497705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36D579"/>
          </a:solidFill>
        </p:spPr>
      </p:sp>
      <p:sp>
        <p:nvSpPr>
          <p:cNvPr id="5" name="Text 3"/>
          <p:cNvSpPr/>
          <p:nvPr/>
        </p:nvSpPr>
        <p:spPr>
          <a:xfrm>
            <a:off x="1000125" y="1136650"/>
            <a:ext cx="9939655" cy="44977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048000" y="2080260"/>
            <a:ext cx="6096000" cy="201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THANK YOU</a:t>
            </a:r>
            <a:endParaRPr lang="en-US" sz="16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57835" y="595630"/>
            <a:ext cx="1419225" cy="1419225"/>
          </a:xfrm>
          <a:prstGeom prst="ellipse">
            <a:avLst/>
          </a:prstGeom>
          <a:solidFill>
            <a:srgbClr val="FCEC73"/>
          </a:solidFill>
        </p:spPr>
      </p:sp>
      <p:sp>
        <p:nvSpPr>
          <p:cNvPr id="8" name="Text 6"/>
          <p:cNvSpPr/>
          <p:nvPr/>
        </p:nvSpPr>
        <p:spPr>
          <a:xfrm>
            <a:off x="457835" y="595630"/>
            <a:ext cx="1419225" cy="14192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10" name="Text 8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12" name="Text 10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14" name="Text 12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16" name="Text 14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18" name="Text 16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20" name="Text 18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22" name="Text 20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053320" y="1137920"/>
            <a:ext cx="1480820" cy="3132455"/>
          </a:xfrm>
          <a:custGeom>
            <a:avLst/>
            <a:gdLst/>
            <a:ahLst/>
            <a:cxnLst/>
            <a:rect l="l" t="t" r="r" b="b"/>
            <a:pathLst>
              <a:path w="1480820" h="3132455">
                <a:moveTo>
                  <a:pt x="870585" y="0"/>
                </a:moveTo>
                <a:lnTo>
                  <a:pt x="1477010" y="0"/>
                </a:lnTo>
                <a:lnTo>
                  <a:pt x="1480820" y="3124835"/>
                </a:lnTo>
                <a:lnTo>
                  <a:pt x="0" y="3132455"/>
                </a:lnTo>
                <a:lnTo>
                  <a:pt x="870585" y="2251075"/>
                </a:lnTo>
                <a:lnTo>
                  <a:pt x="870585" y="0"/>
                </a:lnTo>
                <a:close/>
              </a:path>
            </a:pathLst>
          </a:custGeom>
          <a:solidFill>
            <a:srgbClr val="93FF73"/>
          </a:solidFill>
        </p:spPr>
      </p:sp>
      <p:sp>
        <p:nvSpPr>
          <p:cNvPr id="24" name="Text 22"/>
          <p:cNvSpPr/>
          <p:nvPr/>
        </p:nvSpPr>
        <p:spPr>
          <a:xfrm>
            <a:off x="10053320" y="1137920"/>
            <a:ext cx="1480820" cy="3132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181715" y="358584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</p:spPr>
      </p:sp>
      <p:sp>
        <p:nvSpPr>
          <p:cNvPr id="26" name="Text 24"/>
          <p:cNvSpPr/>
          <p:nvPr/>
        </p:nvSpPr>
        <p:spPr>
          <a:xfrm>
            <a:off x="11181715" y="3585845"/>
            <a:ext cx="352425" cy="680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181715" y="292290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</p:spPr>
      </p:sp>
      <p:sp>
        <p:nvSpPr>
          <p:cNvPr id="28" name="Text 26"/>
          <p:cNvSpPr/>
          <p:nvPr/>
        </p:nvSpPr>
        <p:spPr>
          <a:xfrm>
            <a:off x="11181715" y="2922905"/>
            <a:ext cx="352425" cy="680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1181715" y="224218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</p:spPr>
      </p:sp>
      <p:sp>
        <p:nvSpPr>
          <p:cNvPr id="30" name="Text 28"/>
          <p:cNvSpPr/>
          <p:nvPr/>
        </p:nvSpPr>
        <p:spPr>
          <a:xfrm>
            <a:off x="11181715" y="2242185"/>
            <a:ext cx="352425" cy="680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1181715" y="1136015"/>
            <a:ext cx="352425" cy="1125855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</p:spPr>
      </p:sp>
      <p:sp>
        <p:nvSpPr>
          <p:cNvPr id="32" name="Text 30"/>
          <p:cNvSpPr/>
          <p:nvPr/>
        </p:nvSpPr>
        <p:spPr>
          <a:xfrm>
            <a:off x="11181715" y="1136015"/>
            <a:ext cx="352425" cy="11258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097270" y="4264025"/>
            <a:ext cx="6085205" cy="146050"/>
          </a:xfrm>
          <a:prstGeom prst="rect">
            <a:avLst/>
          </a:prstGeom>
          <a:solidFill>
            <a:srgbClr val="0D0D0D"/>
          </a:solidFill>
        </p:spPr>
      </p:sp>
      <p:sp>
        <p:nvSpPr>
          <p:cNvPr id="34" name="Text 32"/>
          <p:cNvSpPr/>
          <p:nvPr/>
        </p:nvSpPr>
        <p:spPr>
          <a:xfrm>
            <a:off x="6097270" y="4264025"/>
            <a:ext cx="6085205" cy="146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5" name="Image 0" descr="https://kimi-img.moonshot.cn/pub/slides/slides_tmpl/image/25-09-04-11:32:48-d2sggo61bb2p4onbomk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0" y="5182870"/>
            <a:ext cx="3030220" cy="548005"/>
          </a:xfrm>
          <a:prstGeom prst="rect">
            <a:avLst/>
          </a:prstGeom>
        </p:spPr>
      </p:pic>
      <p:pic>
        <p:nvPicPr>
          <p:cNvPr id="36" name="Image 1" descr="https://kimi-img.moonshot.cn/pub/slides/slides_tmpl/image/25-09-04-11:32:48-d2sggo61bb2p4onboms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564890" y="1276350"/>
            <a:ext cx="5387340" cy="701040"/>
          </a:xfrm>
          <a:prstGeom prst="rect">
            <a:avLst/>
          </a:prstGeom>
        </p:spPr>
      </p:pic>
      <p:sp>
        <p:nvSpPr>
          <p:cNvPr id="37" name="Shape 33"/>
          <p:cNvSpPr/>
          <p:nvPr/>
        </p:nvSpPr>
        <p:spPr>
          <a:xfrm rot="10800000">
            <a:off x="0" y="3402330"/>
            <a:ext cx="1000125" cy="2232025"/>
          </a:xfrm>
          <a:custGeom>
            <a:avLst/>
            <a:gdLst/>
            <a:ahLst/>
            <a:cxnLst/>
            <a:rect l="l" t="t" r="r" b="b"/>
            <a:pathLst>
              <a:path w="1000125" h="2232025">
                <a:moveTo>
                  <a:pt x="5177" y="0"/>
                </a:moveTo>
                <a:lnTo>
                  <a:pt x="993913" y="0"/>
                </a:lnTo>
                <a:lnTo>
                  <a:pt x="1000125" y="2232025"/>
                </a:lnTo>
                <a:lnTo>
                  <a:pt x="0" y="2227036"/>
                </a:lnTo>
                <a:lnTo>
                  <a:pt x="5177" y="1607911"/>
                </a:lnTo>
                <a:lnTo>
                  <a:pt x="5177" y="0"/>
                </a:lnTo>
                <a:close/>
              </a:path>
            </a:pathLst>
          </a:custGeom>
          <a:solidFill>
            <a:srgbClr val="93FF73"/>
          </a:solidFill>
        </p:spPr>
      </p:sp>
      <p:sp>
        <p:nvSpPr>
          <p:cNvPr id="38" name="Text 34"/>
          <p:cNvSpPr/>
          <p:nvPr/>
        </p:nvSpPr>
        <p:spPr>
          <a:xfrm rot="10800000">
            <a:off x="0" y="3402330"/>
            <a:ext cx="1000125" cy="22320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33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（01）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417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问题与思路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04-11:32:48-d2sggo61bb2p4onbom40.png"/>
          <p:cNvPicPr>
            <a:picLocks noChangeAspect="1"/>
          </p:cNvPicPr>
          <p:nvPr/>
        </p:nvPicPr>
        <p:blipFill>
          <a:blip r:embed="rId1"/>
          <a:srcRect l="73430" t="64522" r="12741" b="21650"/>
          <a:stretch>
            <a:fillRect/>
          </a:stretch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6223000"/>
            <a:ext cx="12192635" cy="666750"/>
          </a:xfrm>
          <a:prstGeom prst="rect">
            <a:avLst/>
          </a:prstGeom>
          <a:solidFill>
            <a:srgbClr val="FCEC73"/>
          </a:solidFill>
        </p:spPr>
      </p:sp>
      <p:sp>
        <p:nvSpPr>
          <p:cNvPr id="5" name="Text 3"/>
          <p:cNvSpPr/>
          <p:nvPr/>
        </p:nvSpPr>
        <p:spPr>
          <a:xfrm>
            <a:off x="0" y="6223000"/>
            <a:ext cx="12192635" cy="666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209020" y="1912620"/>
            <a:ext cx="390525" cy="901700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7" name="Text 5"/>
          <p:cNvSpPr/>
          <p:nvPr/>
        </p:nvSpPr>
        <p:spPr>
          <a:xfrm>
            <a:off x="11209020" y="1912620"/>
            <a:ext cx="390525" cy="901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209020" y="4242435"/>
            <a:ext cx="390525" cy="901700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9" name="Text 7"/>
          <p:cNvSpPr/>
          <p:nvPr/>
        </p:nvSpPr>
        <p:spPr>
          <a:xfrm>
            <a:off x="11209020" y="4242435"/>
            <a:ext cx="390525" cy="901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62400" y="789940"/>
            <a:ext cx="7218045" cy="1987550"/>
          </a:xfrm>
          <a:prstGeom prst="snip2DiagRect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962400" y="789940"/>
            <a:ext cx="7218045" cy="19875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62400" y="3120390"/>
            <a:ext cx="7218045" cy="1987550"/>
          </a:xfrm>
          <a:prstGeom prst="snip2DiagRect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962400" y="3120390"/>
            <a:ext cx="7218045" cy="19875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30250" y="2063115"/>
            <a:ext cx="3879850" cy="415925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5" name="Text 13"/>
          <p:cNvSpPr/>
          <p:nvPr/>
        </p:nvSpPr>
        <p:spPr>
          <a:xfrm>
            <a:off x="730250" y="2063115"/>
            <a:ext cx="3879850" cy="41592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35990" y="2635885"/>
            <a:ext cx="3714115" cy="25965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5400" b="1" dirty="0">
                <a:solidFill>
                  <a:srgbClr val="C2DC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雾霾退化的物理成因与视觉痛点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0250" y="757555"/>
            <a:ext cx="2019935" cy="1304290"/>
          </a:xfrm>
          <a:prstGeom prst="trapezoid">
            <a:avLst/>
          </a:prstGeom>
          <a:solidFill>
            <a:srgbClr val="FCEC73"/>
          </a:solidFill>
        </p:spPr>
      </p:sp>
      <p:sp>
        <p:nvSpPr>
          <p:cNvPr id="18" name="Text 16"/>
          <p:cNvSpPr/>
          <p:nvPr/>
        </p:nvSpPr>
        <p:spPr>
          <a:xfrm>
            <a:off x="730250" y="757555"/>
            <a:ext cx="2019935" cy="13042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04-11:32:48-d2sggo61bb2p4onbomag.sv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23625" y="1863725"/>
            <a:ext cx="335280" cy="104775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09-04-11:32:48-d2sggo61bb2p4onbomb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7595" y="4207510"/>
            <a:ext cx="335280" cy="1047750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09-04-11:32:48-d2sggo61bb2p4onbomb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1190" y="5181600"/>
            <a:ext cx="8002905" cy="1041400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1118870" y="2423795"/>
            <a:ext cx="1581785" cy="211455"/>
          </a:xfrm>
          <a:prstGeom prst="rect">
            <a:avLst/>
          </a:prstGeom>
          <a:solidFill>
            <a:srgbClr val="FCEC73"/>
          </a:solidFill>
        </p:spPr>
      </p:sp>
      <p:sp>
        <p:nvSpPr>
          <p:cNvPr id="23" name="Text 18"/>
          <p:cNvSpPr/>
          <p:nvPr/>
        </p:nvSpPr>
        <p:spPr>
          <a:xfrm>
            <a:off x="1118870" y="2423795"/>
            <a:ext cx="1581785" cy="211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5196205" y="996315"/>
            <a:ext cx="442912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雾霾成像机理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5196205" y="1424940"/>
            <a:ext cx="5245735" cy="8322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雾霾天气中，大气中的悬浮颗粒物会吸收和散射光线，导致图像亮度抬高、对比度下降、色彩泛灰。这种现象严重影响了图像的视觉质量，使得远处的物体变得模糊不清。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5196205" y="3301365"/>
            <a:ext cx="442912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传统方法的局限性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5196205" y="3729990"/>
            <a:ext cx="5245735" cy="8322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传统的图像增强方法，如对比度拉伸，虽然可以提升图像的亮度和对比度，但无法恢复真实的场景辐射信息，反而可能放大噪声和色偏，无法满足实际应用的需求。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D579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32715" y="3414395"/>
            <a:ext cx="12353290" cy="3495675"/>
          </a:xfrm>
          <a:custGeom>
            <a:avLst/>
            <a:gdLst/>
            <a:ahLst/>
            <a:cxnLst/>
            <a:rect l="l" t="t" r="r" b="b"/>
            <a:pathLst>
              <a:path w="12353290" h="3495675">
                <a:moveTo>
                  <a:pt x="0" y="0"/>
                </a:moveTo>
                <a:lnTo>
                  <a:pt x="2713990" y="0"/>
                </a:lnTo>
                <a:lnTo>
                  <a:pt x="4199890" y="1047750"/>
                </a:lnTo>
                <a:lnTo>
                  <a:pt x="4561840" y="1133475"/>
                </a:lnTo>
                <a:lnTo>
                  <a:pt x="7943215" y="1133475"/>
                </a:lnTo>
                <a:lnTo>
                  <a:pt x="7943215" y="476250"/>
                </a:lnTo>
                <a:lnTo>
                  <a:pt x="12353290" y="476250"/>
                </a:lnTo>
                <a:lnTo>
                  <a:pt x="12353290" y="3495675"/>
                </a:lnTo>
                <a:lnTo>
                  <a:pt x="66675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C2DCFF"/>
          </a:solidFill>
        </p:spPr>
      </p:sp>
      <p:sp>
        <p:nvSpPr>
          <p:cNvPr id="5" name="Text 3"/>
          <p:cNvSpPr/>
          <p:nvPr/>
        </p:nvSpPr>
        <p:spPr>
          <a:xfrm>
            <a:off x="-132715" y="3414395"/>
            <a:ext cx="12353290" cy="3495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111625" y="74549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111625" y="745490"/>
            <a:ext cx="7505700" cy="1675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111625" y="261874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111625" y="2618740"/>
            <a:ext cx="7505700" cy="1675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111625" y="449199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111625" y="4491990"/>
            <a:ext cx="7505700" cy="1675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75030" y="817880"/>
            <a:ext cx="1716405" cy="1656080"/>
          </a:xfrm>
          <a:custGeom>
            <a:avLst/>
            <a:gdLst/>
            <a:ahLst/>
            <a:cxnLst/>
            <a:rect l="l" t="t" r="r" b="b"/>
            <a:pathLst>
              <a:path w="1716405" h="1656080">
                <a:moveTo>
                  <a:pt x="177165" y="461010"/>
                </a:moveTo>
                <a:lnTo>
                  <a:pt x="71120" y="617855"/>
                </a:lnTo>
                <a:lnTo>
                  <a:pt x="0" y="891540"/>
                </a:lnTo>
                <a:lnTo>
                  <a:pt x="66040" y="1134745"/>
                </a:lnTo>
                <a:lnTo>
                  <a:pt x="142240" y="1245870"/>
                </a:lnTo>
                <a:lnTo>
                  <a:pt x="1716405" y="1656080"/>
                </a:lnTo>
                <a:lnTo>
                  <a:pt x="1524000" y="1256030"/>
                </a:lnTo>
                <a:lnTo>
                  <a:pt x="1488440" y="845820"/>
                </a:lnTo>
                <a:lnTo>
                  <a:pt x="1529080" y="435610"/>
                </a:lnTo>
                <a:lnTo>
                  <a:pt x="1685925" y="0"/>
                </a:lnTo>
                <a:lnTo>
                  <a:pt x="177165" y="46101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11"/>
          <p:cNvSpPr/>
          <p:nvPr/>
        </p:nvSpPr>
        <p:spPr>
          <a:xfrm>
            <a:off x="875030" y="817880"/>
            <a:ext cx="1716405" cy="1656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385695" y="817245"/>
            <a:ext cx="685800" cy="1713230"/>
          </a:xfrm>
          <a:prstGeom prst="ellipse">
            <a:avLst/>
          </a:prstGeom>
          <a:solidFill>
            <a:srgbClr val="C2DCFF"/>
          </a:solidFill>
        </p:spPr>
      </p:sp>
      <p:sp>
        <p:nvSpPr>
          <p:cNvPr id="15" name="Text 13"/>
          <p:cNvSpPr/>
          <p:nvPr/>
        </p:nvSpPr>
        <p:spPr>
          <a:xfrm>
            <a:off x="2385695" y="817245"/>
            <a:ext cx="685800" cy="17132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336800" y="1329690"/>
            <a:ext cx="392430" cy="673100"/>
          </a:xfrm>
          <a:prstGeom prst="ellipse">
            <a:avLst/>
          </a:prstGeom>
          <a:solidFill>
            <a:srgbClr val="C00000"/>
          </a:solidFill>
        </p:spPr>
      </p:sp>
      <p:sp>
        <p:nvSpPr>
          <p:cNvPr id="17" name="Text 15"/>
          <p:cNvSpPr/>
          <p:nvPr/>
        </p:nvSpPr>
        <p:spPr>
          <a:xfrm>
            <a:off x="2336800" y="1329690"/>
            <a:ext cx="392430" cy="6731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0" descr="https://kimi-img.moonshot.cn/pub/slides/slides_tmpl/image/25-09-04-11:32:48-d2sggo61bb2p4onbomm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180340"/>
            <a:ext cx="3261360" cy="3261360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533400" y="3888105"/>
            <a:ext cx="3021330" cy="227965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暗通道先验的核心洞察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61670" y="3665855"/>
            <a:ext cx="1581785" cy="221615"/>
          </a:xfrm>
          <a:prstGeom prst="rect">
            <a:avLst/>
          </a:prstGeom>
          <a:solidFill>
            <a:srgbClr val="78644E"/>
          </a:solidFill>
        </p:spPr>
      </p:sp>
      <p:sp>
        <p:nvSpPr>
          <p:cNvPr id="21" name="Text 18"/>
          <p:cNvSpPr/>
          <p:nvPr/>
        </p:nvSpPr>
        <p:spPr>
          <a:xfrm>
            <a:off x="661670" y="3665855"/>
            <a:ext cx="1581785" cy="2216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520565" y="879475"/>
            <a:ext cx="4892040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暗通道定义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533265" y="1336040"/>
            <a:ext cx="6811010" cy="554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暗通道先验指出，在无雾的自然图像中，局部区域至少在一个颜色通道上具有极低的强度值。这一特性可以用来估计透射率和大气光，从而实现去雾。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520565" y="2752725"/>
            <a:ext cx="4892040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数学表达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533265" y="3209290"/>
            <a:ext cx="6811010" cy="554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通过计算图像的暗通道，可以将复杂的三维颜色空间问题转化为一维问题，简化了去雾过程中的计算复杂度，为后续的透射率估计提供了基础。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520565" y="4625975"/>
            <a:ext cx="4892040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物理合理性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4533265" y="5082540"/>
            <a:ext cx="6811010" cy="554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暗通道先验符合自然图像的统计规律，能够在大多数场景中有效工作，尤其是在自然风景和城市景观图像中，表现出良好的去雾效果。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33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（02）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417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算法拆解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04-11:32:48-d2sggo61bb2p4onbom40.png"/>
          <p:cNvPicPr>
            <a:picLocks noChangeAspect="1"/>
          </p:cNvPicPr>
          <p:nvPr/>
        </p:nvPicPr>
        <p:blipFill>
          <a:blip r:embed="rId1"/>
          <a:srcRect l="73430" t="64522" r="12741" b="21650"/>
          <a:stretch>
            <a:fillRect/>
          </a:stretch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50900"/>
            <a:ext cx="12180570" cy="12180570"/>
          </a:xfrm>
          <a:prstGeom prst="ellipse">
            <a:avLst/>
          </a:prstGeom>
          <a:solidFill>
            <a:srgbClr val="FCEC73"/>
          </a:solidFill>
        </p:spPr>
      </p:sp>
      <p:sp>
        <p:nvSpPr>
          <p:cNvPr id="5" name="Text 3"/>
          <p:cNvSpPr/>
          <p:nvPr/>
        </p:nvSpPr>
        <p:spPr>
          <a:xfrm>
            <a:off x="0" y="850900"/>
            <a:ext cx="12180570" cy="121805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4-11:32:48-d2sggo61bb2p4onbom50.sv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243205" y="534670"/>
            <a:ext cx="8051800" cy="57892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013065" y="2015490"/>
            <a:ext cx="3714115" cy="222948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54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透射率粗估计与大气光提取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16200000">
            <a:off x="10516870" y="1033145"/>
            <a:ext cx="407670" cy="1499870"/>
          </a:xfrm>
          <a:custGeom>
            <a:avLst/>
            <a:gdLst/>
            <a:ahLst/>
            <a:cxnLst/>
            <a:rect l="l" t="t" r="r" b="b"/>
            <a:pathLst>
              <a:path w="407670" h="1499870">
                <a:moveTo>
                  <a:pt x="203995" y="0"/>
                </a:moveTo>
                <a:lnTo>
                  <a:pt x="407670" y="599815"/>
                </a:lnTo>
                <a:lnTo>
                  <a:pt x="254834" y="599815"/>
                </a:lnTo>
                <a:lnTo>
                  <a:pt x="407670" y="1049843"/>
                </a:lnTo>
                <a:lnTo>
                  <a:pt x="254834" y="1049843"/>
                </a:lnTo>
                <a:lnTo>
                  <a:pt x="407670" y="1499870"/>
                </a:lnTo>
                <a:lnTo>
                  <a:pt x="0" y="1499870"/>
                </a:lnTo>
                <a:lnTo>
                  <a:pt x="152836" y="1049843"/>
                </a:lnTo>
                <a:lnTo>
                  <a:pt x="0" y="1049843"/>
                </a:lnTo>
                <a:lnTo>
                  <a:pt x="152836" y="599815"/>
                </a:lnTo>
                <a:lnTo>
                  <a:pt x="0" y="599815"/>
                </a:lnTo>
                <a:lnTo>
                  <a:pt x="203995" y="0"/>
                </a:lnTo>
                <a:close/>
              </a:path>
            </a:pathLst>
          </a:custGeom>
          <a:solidFill>
            <a:srgbClr val="36D579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 rot="16200000">
            <a:off x="10516870" y="1033145"/>
            <a:ext cx="407670" cy="1499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05815" y="2170430"/>
            <a:ext cx="512508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透射率与大气光估计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5815" y="2808605"/>
            <a:ext cx="5953760" cy="14265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首先对原图的每个颜色通道除以大气光，然后计算暗通道并进行缩放，得到粗透射率图。通过分析暗通道中最亮的像素，可以估计出大气光的值。这一过程将场景深度信息编码到透射率中，为后续的去雾操作提供了关键参数。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01340" y="2382520"/>
            <a:ext cx="9074785" cy="2186305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101340" y="2382520"/>
            <a:ext cx="9074785" cy="21863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0"/>
            <a:ext cx="3045460" cy="6858000"/>
          </a:xfrm>
          <a:prstGeom prst="rect">
            <a:avLst/>
          </a:prstGeom>
          <a:solidFill>
            <a:srgbClr val="36D579"/>
          </a:solidFill>
        </p:spPr>
      </p:sp>
      <p:sp>
        <p:nvSpPr>
          <p:cNvPr id="7" name="Text 5"/>
          <p:cNvSpPr/>
          <p:nvPr/>
        </p:nvSpPr>
        <p:spPr>
          <a:xfrm>
            <a:off x="0" y="0"/>
            <a:ext cx="304546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36550" y="272415"/>
            <a:ext cx="2593975" cy="1949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导向滤波细化与无雾图像复原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5400000" flipV="1">
            <a:off x="-318135" y="3362960"/>
            <a:ext cx="6858635" cy="132080"/>
          </a:xfrm>
          <a:prstGeom prst="rect">
            <a:avLst/>
          </a:prstGeom>
          <a:solidFill>
            <a:srgbClr val="7030A0"/>
          </a:solidFill>
          <a:ln w="190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 rot="5400000">
            <a:off x="-318135" y="3362960"/>
            <a:ext cx="6858635" cy="1320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94430" y="2823845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694430" y="2823845"/>
            <a:ext cx="1452880" cy="12103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rot="10800000">
            <a:off x="9998075" y="485140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 rot="10800000">
            <a:off x="9998075" y="485140"/>
            <a:ext cx="1452880" cy="12103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rot="10800000">
            <a:off x="9998075" y="4972927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 rot="10800000">
            <a:off x="9998075" y="4972927"/>
            <a:ext cx="1452880" cy="12103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0" descr="https://kimi-img.moonshot.cn/pub/slides/slides_tmpl/image/25-09-04-11:32:48-d2sggo61bb2p4onbomeg.sv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7620" y="3986530"/>
            <a:ext cx="2923540" cy="2871470"/>
          </a:xfrm>
          <a:prstGeom prst="rect">
            <a:avLst/>
          </a:prstGeom>
        </p:spPr>
      </p:pic>
      <p:pic>
        <p:nvPicPr>
          <p:cNvPr id="18" name="Image 1" descr="https://kimi-img.moonshot.cn/pub/slides/slides_tmpl/image/25-09-04-11:32:48-d2sggo61bb2p4onbomf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6065" y="571500"/>
            <a:ext cx="597535" cy="597535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9-04-11:32:48-d2sggo61bb2p4onbomg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3370" y="3339465"/>
            <a:ext cx="610235" cy="61023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9-04-11:32:48-d2sggo61bb2p4onbomgg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68915" y="5081905"/>
            <a:ext cx="693420" cy="69342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3517900" y="273050"/>
            <a:ext cx="442912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导向滤波的作用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3517900" y="911225"/>
            <a:ext cx="6231890" cy="8322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导向滤波用于对粗透射率进行细化，通过局部线性拟合，在保持边缘的同时平滑深度突变。这一过程能够有效减少透射率中的噪声和不连续性，提升去雾效果的质量。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5467350" y="2523490"/>
            <a:ext cx="442912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无雾图像复原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5467350" y="3161665"/>
            <a:ext cx="6231890" cy="554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将细化后的透射率和大气光代入大气散射模型的逆运算中，恢复出无雾图像。通过裁剪像素值范围，确保最终图像的像素值合法且具有良好的视觉效果。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3517900" y="4809490"/>
            <a:ext cx="4429125" cy="6381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边缘保持与平滑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3517900" y="5447665"/>
            <a:ext cx="6231890" cy="8322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D0D0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导向滤波在平滑透射率的同时，能够很好地保持图像的边缘信息。这对于恢复图像的细节和结构至关重要，尤其是在处理复杂场景时，能够避免模糊和失真。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33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（03）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417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代码实现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9-04-11:32:48-d2sggo61bb2p4onbom40.png"/>
          <p:cNvPicPr>
            <a:picLocks noChangeAspect="1"/>
          </p:cNvPicPr>
          <p:nvPr/>
        </p:nvPicPr>
        <p:blipFill>
          <a:blip r:embed="rId1"/>
          <a:srcRect l="73430" t="64522" r="12741" b="21650"/>
          <a:stretch>
            <a:fillRect/>
          </a:stretch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2100</Words>
  <Application>WPS 演示</Application>
  <PresentationFormat>On-screen Show (16:9)</PresentationFormat>
  <Paragraphs>183</Paragraphs>
  <Slides>22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Noto Sans SC</vt:lpstr>
      <vt:lpstr>Noto Sans SC</vt:lpstr>
      <vt:lpstr>Calibri</vt:lpstr>
      <vt:lpstr>微软雅黑</vt:lpstr>
      <vt:lpstr>Arial Unicode MS</vt:lpstr>
      <vt:lpstr>等线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一键去雾：从暗通道到导向滤波复现</dc:title>
  <dc:creator>Kimi</dc:creator>
  <dc:subject>一键去雾：从暗通道到导向滤波复现</dc:subject>
  <cp:lastModifiedBy>Au＇D丶鸠䪭菻</cp:lastModifiedBy>
  <cp:revision>3</cp:revision>
  <dcterms:created xsi:type="dcterms:W3CDTF">2025-09-21T10:07:00Z</dcterms:created>
  <dcterms:modified xsi:type="dcterms:W3CDTF">2025-09-22T11:59:53Z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{"Label":"一键去雾：从暗通道到导向滤波复现","ContentProducer":"001191110108MACG2KBH8F10000","ProduceID":"d37sruc2sn17kadbvqmg","ReservedCode1":"","ContentPropagator":"001191110108MACG2KBH8F20000","PropagateID":"d37sruc2sn17kadbvqmg","ReservedCode2":""}</vt:lpwstr>
  </property>
  <property fmtid="{D5CDD505-2E9C-101B-9397-08002B2CF9AE}" pid="3" name="ICV">
    <vt:lpwstr>1441DFB39C1247D0A22D8619B6C857E6_12</vt:lpwstr>
  </property>
  <property fmtid="{D5CDD505-2E9C-101B-9397-08002B2CF9AE}" pid="4" name="KSOProductBuildVer">
    <vt:lpwstr>2052-12.1.0.22529</vt:lpwstr>
  </property>
</Properties>
</file>